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409" r:id="rId2"/>
    <p:sldId id="368" r:id="rId3"/>
    <p:sldId id="263" r:id="rId4"/>
    <p:sldId id="259" r:id="rId5"/>
    <p:sldId id="264" r:id="rId6"/>
    <p:sldId id="265" r:id="rId7"/>
    <p:sldId id="381" r:id="rId8"/>
    <p:sldId id="385" r:id="rId9"/>
    <p:sldId id="386" r:id="rId10"/>
    <p:sldId id="387" r:id="rId11"/>
    <p:sldId id="383" r:id="rId12"/>
    <p:sldId id="375" r:id="rId13"/>
    <p:sldId id="369" r:id="rId14"/>
    <p:sldId id="417" r:id="rId15"/>
    <p:sldId id="373" r:id="rId16"/>
    <p:sldId id="418" r:id="rId17"/>
    <p:sldId id="372" r:id="rId18"/>
    <p:sldId id="392" r:id="rId19"/>
    <p:sldId id="419" r:id="rId20"/>
    <p:sldId id="412" r:id="rId21"/>
    <p:sldId id="420" r:id="rId22"/>
    <p:sldId id="421" r:id="rId23"/>
    <p:sldId id="422" r:id="rId24"/>
    <p:sldId id="411" r:id="rId25"/>
    <p:sldId id="413" r:id="rId26"/>
    <p:sldId id="376" r:id="rId27"/>
    <p:sldId id="377" r:id="rId28"/>
    <p:sldId id="405" r:id="rId29"/>
    <p:sldId id="423" r:id="rId30"/>
    <p:sldId id="424" r:id="rId31"/>
    <p:sldId id="378" r:id="rId32"/>
    <p:sldId id="395" r:id="rId33"/>
    <p:sldId id="404" r:id="rId34"/>
    <p:sldId id="425" r:id="rId35"/>
    <p:sldId id="426" r:id="rId36"/>
    <p:sldId id="427" r:id="rId37"/>
    <p:sldId id="428" r:id="rId38"/>
    <p:sldId id="429" r:id="rId39"/>
    <p:sldId id="406" r:id="rId40"/>
    <p:sldId id="408" r:id="rId41"/>
    <p:sldId id="407" r:id="rId42"/>
    <p:sldId id="433" r:id="rId43"/>
    <p:sldId id="434" r:id="rId44"/>
    <p:sldId id="435" r:id="rId45"/>
    <p:sldId id="436" r:id="rId46"/>
    <p:sldId id="437" r:id="rId47"/>
  </p:sldIdLst>
  <p:sldSz cx="12192000" cy="6858000"/>
  <p:notesSz cx="7104063" cy="10234613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792" autoAdjust="0"/>
  </p:normalViewPr>
  <p:slideViewPr>
    <p:cSldViewPr snapToGrid="0">
      <p:cViewPr varScale="1">
        <p:scale>
          <a:sx n="77" d="100"/>
          <a:sy n="77" d="100"/>
        </p:scale>
        <p:origin x="35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64" tIns="49532" rIns="99064" bIns="49532" rtlCol="0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64" tIns="49532" rIns="99064" bIns="49532" rtlCol="0"/>
          <a:lstStyle>
            <a:lvl1pPr algn="r">
              <a:defRPr sz="1300"/>
            </a:lvl1pPr>
          </a:lstStyle>
          <a:p>
            <a:fld id="{3E6DF421-1A39-4533-AE57-A29C2EC5E6DC}" type="datetimeFigureOut">
              <a:rPr lang="nl-NL" smtClean="0"/>
              <a:t>24-9-2024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7938"/>
            <a:ext cx="6143625" cy="3455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64" tIns="49532" rIns="99064" bIns="49532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</p:spPr>
        <p:txBody>
          <a:bodyPr vert="horz" lIns="99064" tIns="49532" rIns="99064" bIns="4953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8"/>
            <a:ext cx="3078427" cy="513507"/>
          </a:xfrm>
          <a:prstGeom prst="rect">
            <a:avLst/>
          </a:prstGeom>
        </p:spPr>
        <p:txBody>
          <a:bodyPr vert="horz" lIns="99064" tIns="49532" rIns="99064" bIns="49532" rtlCol="0" anchor="b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8"/>
            <a:ext cx="3078427" cy="513507"/>
          </a:xfrm>
          <a:prstGeom prst="rect">
            <a:avLst/>
          </a:prstGeom>
        </p:spPr>
        <p:txBody>
          <a:bodyPr vert="horz" lIns="99064" tIns="49532" rIns="99064" bIns="49532" rtlCol="0" anchor="b"/>
          <a:lstStyle>
            <a:lvl1pPr algn="r">
              <a:defRPr sz="1300"/>
            </a:lvl1pPr>
          </a:lstStyle>
          <a:p>
            <a:fld id="{387E6FD1-8B0D-4262-89ED-B460B29DC3E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0470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E6FD1-8B0D-4262-89ED-B460B29DC3E6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7197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46434-E31C-4461-910F-70ED50B54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53AF95-D956-46C8-8A32-991536422F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212FC-2950-42AD-AA3B-5C7079E32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3EB7A-23F4-40B3-9828-030429C348B0}" type="datetime1">
              <a:rPr lang="nl-NL" smtClean="0"/>
              <a:t>24-9-2024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7134B-FC6D-4613-9AC2-BF69E5D52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70BA0-BD1C-43A2-B44C-CA60BBB8A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20038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601DF-E12F-4913-A832-EEB7DD276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CAA97E-1E24-45A8-A103-B0FA98C319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E072D-FE44-4C5D-8046-3B31DF2EC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D72A1-362E-4AF8-AA14-23B3FFC1E2DB}" type="datetime1">
              <a:rPr lang="nl-NL" smtClean="0"/>
              <a:t>24-9-2024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FE74C-DAC1-4007-8633-D27035610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EF3B7-7EA6-4D3E-A12B-BE8E5A2CA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73482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EBB372-79C6-4EF4-998E-A1A1C7C5E9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EBE84F-0051-4E60-8B61-38F3133CDA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B682A0-92D2-491A-8A0B-8FC35FB28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39259-39D7-4684-B330-2B0B87B8E07A}" type="datetime1">
              <a:rPr lang="nl-NL" smtClean="0"/>
              <a:t>24-9-2024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D89EE-E59A-44B5-A7F0-B2CCB7377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52153-27D2-4579-AAC8-3A338BC3B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4082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C8EF-0C5C-47B6-9421-38DB3EBF9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EC62C-2E33-4DE8-AF78-B154228B5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DE520-F448-4470-8671-320BED50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89D58-7D86-4527-A228-DBC152F141B1}" type="datetime1">
              <a:rPr lang="nl-NL" smtClean="0"/>
              <a:t>24-9-2024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5EF67-8E5B-4E7B-9D20-B9A0F557A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B7EA9-9DF2-498A-8B14-DDB90BF9E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52035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1BC9D-24F8-409E-8456-FD244CD98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3BDD4-B2CD-4241-8B64-C9DE781A4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8861A-ADD5-45D4-BEBB-3C2DC5150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C3C11-C702-49E8-AAE9-6920482615B1}" type="datetime1">
              <a:rPr lang="nl-NL" smtClean="0"/>
              <a:t>24-9-2024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FD8A0-89A8-4406-9E77-0418C1C74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3EF3E-7345-49BF-B765-CF6E4546B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2570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E4A9E-CB4B-49A8-BD92-C07A6A67D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0F1C2-A210-4B41-A3C9-3BD39E370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51AA51-00E9-49D5-97A7-B1355A07FC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ED24CD-3512-40A6-AABD-8693D6419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DCF83-9D0E-4FEE-994D-9578986510A8}" type="datetime1">
              <a:rPr lang="nl-NL" smtClean="0"/>
              <a:t>24-9-2024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36E87C-F05D-42F6-B7E4-2AC7CA241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212A5F-7328-4B99-9BD3-E8B1222C8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1847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97CB9-7FA2-475B-B9F8-FDEF7C6EA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B298D-3EB6-4BEF-A5A2-4A0F8B32C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279FE1-CF2E-4242-9BB1-1C4715B7E2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16403E-B01D-43C9-BD1A-9AB8431157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C34F15-80F6-48AC-9D65-88C6E9C21D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97ED82-ECED-46D6-8D71-517C36514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32F07-0E5F-417D-8727-ABD06D1FBC2A}" type="datetime1">
              <a:rPr lang="nl-NL" smtClean="0"/>
              <a:t>24-9-2024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A1E5CF-8A3C-4FD5-AD2C-9C9566E92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8FF636-7CD2-4E75-8674-EBA922B71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107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D94A6-C0B1-4777-96AB-DCCE8FF87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BCBADE-F6CA-4035-8AB8-EC4C6A948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7B84-9C0F-4E32-91B0-E84C54D62C33}" type="datetime1">
              <a:rPr lang="nl-NL" smtClean="0"/>
              <a:t>24-9-2024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06B8BE-E355-4637-9F78-D95E99916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FFDE35-0539-4D11-BA8A-3EFC82EB2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9203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C868A2-91FE-46B9-9B67-8E8147996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D3A04-1993-43BB-8188-AEAE2814B8FD}" type="datetime1">
              <a:rPr lang="nl-NL" smtClean="0"/>
              <a:t>24-9-2024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EF12D-6A53-4DC5-8553-FE8AE90F0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687D4-A40A-4F3B-A07A-534DFC7F6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3311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EA110-EB51-4F7C-BC68-52326584A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E49C3-81E0-436B-B558-9428F90E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E81107-6FAB-4F70-A202-E3189A711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B8E6C1-0A0E-4E87-B33F-7F8B354C8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7856A-DB09-4371-A6FB-2276E2BA2215}" type="datetime1">
              <a:rPr lang="nl-NL" smtClean="0"/>
              <a:t>24-9-2024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CBF6EC-924F-4065-B69E-55A79844C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2C2005-BBD3-42EC-B175-730506E5C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5613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5B0BA-D5B1-4D5E-BB40-0A2CB04A7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FD7B11-15FE-4964-9D25-E5E4DD72BE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302F95-F2AA-4A5C-87A7-60DB95BA88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D6F082-DF63-4352-B76C-71975C3B3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7BA9E-8DEA-40E6-8681-C2DFFAADE4B2}" type="datetime1">
              <a:rPr lang="nl-NL" smtClean="0"/>
              <a:t>24-9-2024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8308A8-2107-43B9-A629-5439A4DEA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32BD46-CD86-4E13-94D6-CC9B04BC4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8589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E1397F-9624-4972-BBF9-0671B533A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CDEDCF-A0A3-4761-90C9-569962586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204B5-BDA1-4FCA-B89A-0C71F63CD0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ADBA2-8D1D-4D1D-9646-9C760A91BD48}" type="datetime1">
              <a:rPr lang="nl-NL" smtClean="0"/>
              <a:t>24-9-2024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2BE37-2358-474E-94A2-B5E08E802B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D7A6E-B0B1-429F-9457-345EF528F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B111D-3C31-40EC-9586-C44B91F1EC8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1969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aGX1mlMZt2g?si=pr0d3YeoxL_zJ7vP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80E76-0833-42F7-843E-482F1D189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1240"/>
            <a:ext cx="10515600" cy="575572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endParaRPr lang="en-US" sz="36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Psychometrie </a:t>
            </a:r>
            <a:r>
              <a:rPr lang="en-US" sz="3600" b="1" dirty="0" err="1">
                <a:solidFill>
                  <a:schemeClr val="accent1">
                    <a:lumMod val="75000"/>
                  </a:schemeClr>
                </a:solidFill>
              </a:rPr>
              <a:t>Hoorcollege</a:t>
            </a: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 4</a:t>
            </a:r>
          </a:p>
          <a:p>
            <a:pPr marL="0" indent="0" algn="ctr">
              <a:buNone/>
            </a:pPr>
            <a:endParaRPr lang="en-US" sz="36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4800" b="1" dirty="0" err="1">
                <a:solidFill>
                  <a:schemeClr val="accent1">
                    <a:lumMod val="75000"/>
                  </a:schemeClr>
                </a:solidFill>
              </a:rPr>
              <a:t>Principale</a:t>
            </a:r>
            <a:r>
              <a:rPr lang="en-US" sz="4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800" b="1" dirty="0" err="1">
                <a:solidFill>
                  <a:schemeClr val="accent1">
                    <a:lumMod val="75000"/>
                  </a:schemeClr>
                </a:solidFill>
              </a:rPr>
              <a:t>Componenten</a:t>
            </a:r>
            <a:r>
              <a:rPr lang="en-US" sz="48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800" b="1" dirty="0" err="1">
                <a:solidFill>
                  <a:schemeClr val="accent1">
                    <a:lumMod val="75000"/>
                  </a:schemeClr>
                </a:solidFill>
              </a:rPr>
              <a:t>Analyse</a:t>
            </a:r>
            <a:endParaRPr lang="en-US" sz="48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2200" b="1" dirty="0" err="1"/>
              <a:t>Materialen</a:t>
            </a:r>
            <a:r>
              <a:rPr lang="en-US" sz="2200" b="1" dirty="0"/>
              <a:t>: </a:t>
            </a:r>
          </a:p>
          <a:p>
            <a:pPr marL="0" indent="0">
              <a:buNone/>
            </a:pPr>
            <a:r>
              <a:rPr lang="en-US" sz="2200" b="1" dirty="0"/>
              <a:t>- Workbook text on PCA</a:t>
            </a:r>
          </a:p>
          <a:p>
            <a:pPr marL="0" indent="0">
              <a:buNone/>
            </a:pPr>
            <a:r>
              <a:rPr lang="en-US" sz="2200" b="1" dirty="0"/>
              <a:t>- (</a:t>
            </a:r>
            <a:r>
              <a:rPr lang="en-US" sz="2200" b="1" dirty="0" err="1"/>
              <a:t>hoofdstuk</a:t>
            </a:r>
            <a:r>
              <a:rPr lang="en-US" sz="2200" b="1" dirty="0"/>
              <a:t> 12 van Furr </a:t>
            </a:r>
            <a:r>
              <a:rPr lang="en-US" sz="2200" b="1" dirty="0" err="1"/>
              <a:t>boek</a:t>
            </a:r>
            <a:r>
              <a:rPr lang="en-US" sz="2200" b="1" dirty="0"/>
              <a:t>)</a:t>
            </a:r>
            <a:endParaRPr lang="nl-NL" sz="2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4F67BC-45FF-4DDB-B80B-A5AF0FB9AA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21" t="23333" r="12232" b="7461"/>
          <a:stretch/>
        </p:blipFill>
        <p:spPr>
          <a:xfrm>
            <a:off x="5640512" y="3124200"/>
            <a:ext cx="5713288" cy="29479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C404AD-D0DF-4502-A55D-44078F135188}"/>
              </a:ext>
            </a:extLst>
          </p:cNvPr>
          <p:cNvSpPr/>
          <p:nvPr/>
        </p:nvSpPr>
        <p:spPr>
          <a:xfrm>
            <a:off x="5828876" y="6211669"/>
            <a:ext cx="54007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>
                <a:hlinkClick r:id="rId3"/>
              </a:rPr>
              <a:t>https://youtu.be/aGX1mlMZt2g?si=pr0d3YeoxL_zJ7vP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3114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6EB69-A9F1-407C-ADA3-09D4A6ED5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Factor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analyse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(FA) versus PCA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2FD16-6AB1-4DC4-8C88-CCA463937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FC03FF-7E1A-4A34-9B36-58D006760A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786"/>
          <a:stretch/>
        </p:blipFill>
        <p:spPr>
          <a:xfrm>
            <a:off x="1855342" y="1920814"/>
            <a:ext cx="7750996" cy="442961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7D01D0-5569-443D-A9F0-04F40F1E7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0840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037D5-54AB-47CB-B3B1-EAA797D61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>
                <a:solidFill>
                  <a:schemeClr val="accent1">
                    <a:lumMod val="75000"/>
                  </a:schemeClr>
                </a:solidFill>
              </a:rPr>
              <a:t>Principale componenten: Algebraïsch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15CEF-63EF-4CA5-947C-CA5D54C5C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i="1" dirty="0" err="1"/>
              <a:t>principale</a:t>
            </a:r>
            <a:r>
              <a:rPr lang="en-US" i="1" dirty="0"/>
              <a:t> component </a:t>
            </a:r>
            <a:r>
              <a:rPr lang="en-US" i="1" dirty="0" err="1"/>
              <a:t>C</a:t>
            </a:r>
            <a:r>
              <a:rPr lang="en-US" altLang="nl-NL" i="1" baseline="-25000" dirty="0" err="1"/>
              <a:t>j</a:t>
            </a:r>
            <a:r>
              <a:rPr lang="en-US" dirty="0"/>
              <a:t> is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lineaire</a:t>
            </a:r>
            <a:r>
              <a:rPr lang="en-US" dirty="0"/>
              <a:t> </a:t>
            </a:r>
            <a:r>
              <a:rPr lang="en-US" dirty="0" err="1"/>
              <a:t>combinatie</a:t>
            </a:r>
            <a:r>
              <a:rPr lang="en-US" dirty="0"/>
              <a:t> van </a:t>
            </a:r>
            <a:r>
              <a:rPr lang="en-US" dirty="0" err="1"/>
              <a:t>variabelen</a:t>
            </a:r>
            <a:r>
              <a:rPr lang="en-US" dirty="0"/>
              <a:t> </a:t>
            </a:r>
            <a:r>
              <a:rPr lang="en-US" altLang="nl-NL" i="1" dirty="0"/>
              <a:t>X</a:t>
            </a:r>
            <a:r>
              <a:rPr lang="en-US" altLang="nl-NL" i="1" baseline="-25000" dirty="0"/>
              <a:t>1</a:t>
            </a:r>
            <a:r>
              <a:rPr lang="en-US" altLang="nl-NL" dirty="0"/>
              <a:t> tot </a:t>
            </a:r>
            <a:r>
              <a:rPr lang="en-US" altLang="nl-NL" i="1" dirty="0" err="1"/>
              <a:t>X</a:t>
            </a:r>
            <a:r>
              <a:rPr lang="en-US" altLang="nl-NL" i="1" baseline="-25000" dirty="0" err="1"/>
              <a:t>p</a:t>
            </a:r>
            <a:r>
              <a:rPr lang="en-US" dirty="0"/>
              <a:t>:</a:t>
            </a:r>
            <a:endParaRPr lang="en-US" altLang="nl-NL" sz="1800" dirty="0"/>
          </a:p>
          <a:p>
            <a:pPr>
              <a:lnSpc>
                <a:spcPct val="105000"/>
              </a:lnSpc>
              <a:spcBef>
                <a:spcPct val="0"/>
              </a:spcBef>
              <a:buFontTx/>
              <a:buNone/>
              <a:defRPr/>
            </a:pPr>
            <a:endParaRPr lang="en-US" altLang="nl-NL" sz="1050" dirty="0"/>
          </a:p>
          <a:p>
            <a:pPr>
              <a:lnSpc>
                <a:spcPct val="105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nl-NL" dirty="0"/>
              <a:t>			</a:t>
            </a:r>
            <a:r>
              <a:rPr lang="en-US" altLang="nl-NL" i="1" dirty="0" err="1"/>
              <a:t>C</a:t>
            </a:r>
            <a:r>
              <a:rPr lang="en-US" altLang="nl-NL" i="1" baseline="-25000" dirty="0" err="1"/>
              <a:t>j</a:t>
            </a:r>
            <a:r>
              <a:rPr lang="en-US" altLang="nl-NL" i="1" dirty="0"/>
              <a:t>  =  a</a:t>
            </a:r>
            <a:r>
              <a:rPr lang="en-US" altLang="nl-NL" baseline="-25000" dirty="0"/>
              <a:t>1</a:t>
            </a:r>
            <a:r>
              <a:rPr lang="en-US" altLang="nl-NL" i="1" baseline="-25000" dirty="0"/>
              <a:t>j</a:t>
            </a:r>
            <a:r>
              <a:rPr lang="en-US" altLang="nl-NL" i="1" dirty="0"/>
              <a:t> X</a:t>
            </a:r>
            <a:r>
              <a:rPr lang="en-US" altLang="nl-NL" baseline="-25000" dirty="0"/>
              <a:t>1</a:t>
            </a:r>
            <a:r>
              <a:rPr lang="en-US" altLang="nl-NL" i="1" dirty="0"/>
              <a:t> + a</a:t>
            </a:r>
            <a:r>
              <a:rPr lang="en-US" altLang="nl-NL" baseline="-25000" dirty="0"/>
              <a:t>2</a:t>
            </a:r>
            <a:r>
              <a:rPr lang="en-US" altLang="nl-NL" i="1" baseline="-25000" dirty="0"/>
              <a:t>j</a:t>
            </a:r>
            <a:r>
              <a:rPr lang="en-US" altLang="nl-NL" i="1" dirty="0"/>
              <a:t> X</a:t>
            </a:r>
            <a:r>
              <a:rPr lang="en-US" altLang="nl-NL" baseline="-25000" dirty="0"/>
              <a:t>2</a:t>
            </a:r>
            <a:r>
              <a:rPr lang="en-US" altLang="nl-NL" i="1" dirty="0"/>
              <a:t> + ... + </a:t>
            </a:r>
            <a:r>
              <a:rPr lang="en-US" altLang="nl-NL" i="1" dirty="0" err="1"/>
              <a:t>a</a:t>
            </a:r>
            <a:r>
              <a:rPr lang="en-US" altLang="nl-NL" i="1" baseline="-25000" dirty="0" err="1"/>
              <a:t>pj</a:t>
            </a:r>
            <a:r>
              <a:rPr lang="en-US" altLang="nl-NL" i="1" dirty="0"/>
              <a:t> </a:t>
            </a:r>
            <a:r>
              <a:rPr lang="en-US" altLang="nl-NL" i="1" dirty="0" err="1"/>
              <a:t>X</a:t>
            </a:r>
            <a:r>
              <a:rPr lang="en-US" altLang="nl-NL" i="1" baseline="-25000" dirty="0" err="1"/>
              <a:t>p</a:t>
            </a:r>
            <a:endParaRPr lang="en-US" altLang="nl-NL" i="1" baseline="-25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600" dirty="0"/>
          </a:p>
          <a:p>
            <a:pPr marL="0" indent="0">
              <a:buNone/>
            </a:pPr>
            <a:r>
              <a:rPr lang="en-US" dirty="0" err="1"/>
              <a:t>Gewichten</a:t>
            </a:r>
            <a:r>
              <a:rPr lang="en-US" dirty="0"/>
              <a:t> (</a:t>
            </a:r>
            <a:r>
              <a:rPr lang="en-US" dirty="0" err="1"/>
              <a:t>ladingen</a:t>
            </a:r>
            <a:r>
              <a:rPr lang="en-US" dirty="0"/>
              <a:t>) </a:t>
            </a:r>
            <a:r>
              <a:rPr lang="en-US" altLang="nl-NL" i="1" dirty="0" err="1"/>
              <a:t>a</a:t>
            </a:r>
            <a:r>
              <a:rPr lang="en-US" altLang="nl-NL" i="1" baseline="-25000" dirty="0" err="1"/>
              <a:t>ij</a:t>
            </a:r>
            <a:r>
              <a:rPr lang="en-US" altLang="nl-NL" i="1" baseline="-25000" dirty="0"/>
              <a:t> </a:t>
            </a:r>
            <a:r>
              <a:rPr lang="en-US" i="1" dirty="0"/>
              <a:t> </a:t>
            </a:r>
            <a:r>
              <a:rPr lang="en-US" dirty="0" err="1"/>
              <a:t>worden</a:t>
            </a:r>
            <a:r>
              <a:rPr lang="en-US" dirty="0"/>
              <a:t> zo </a:t>
            </a:r>
            <a:r>
              <a:rPr lang="en-US" dirty="0" err="1"/>
              <a:t>gekozen</a:t>
            </a:r>
            <a:r>
              <a:rPr lang="en-US" dirty="0"/>
              <a:t> (</a:t>
            </a:r>
            <a:r>
              <a:rPr lang="en-US" dirty="0" err="1"/>
              <a:t>geschat</a:t>
            </a:r>
            <a:r>
              <a:rPr lang="en-US" dirty="0"/>
              <a:t>) </a:t>
            </a:r>
            <a:r>
              <a:rPr lang="en-US" dirty="0" err="1"/>
              <a:t>zodat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de </a:t>
            </a:r>
            <a:r>
              <a:rPr lang="en-US" dirty="0" err="1"/>
              <a:t>eerste</a:t>
            </a:r>
            <a:r>
              <a:rPr lang="en-US" dirty="0"/>
              <a:t> component </a:t>
            </a:r>
            <a:r>
              <a:rPr lang="en-US" altLang="nl-NL" i="1" dirty="0"/>
              <a:t>C</a:t>
            </a:r>
            <a:r>
              <a:rPr lang="en-US" altLang="nl-NL" i="1" baseline="-25000" dirty="0"/>
              <a:t>1</a:t>
            </a:r>
            <a:r>
              <a:rPr lang="en-US" dirty="0"/>
              <a:t> zo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mogelijk</a:t>
            </a:r>
            <a:r>
              <a:rPr lang="en-US" dirty="0"/>
              <a:t> van de </a:t>
            </a:r>
            <a:r>
              <a:rPr lang="en-US" dirty="0" err="1"/>
              <a:t>variantie</a:t>
            </a:r>
            <a:r>
              <a:rPr lang="en-US" dirty="0"/>
              <a:t> in </a:t>
            </a:r>
            <a:r>
              <a:rPr lang="en-US" altLang="nl-NL" i="1" dirty="0"/>
              <a:t>X</a:t>
            </a:r>
            <a:r>
              <a:rPr lang="en-US" altLang="nl-NL" i="1" baseline="-25000" dirty="0"/>
              <a:t>1</a:t>
            </a:r>
            <a:r>
              <a:rPr lang="en-US" altLang="nl-NL" dirty="0"/>
              <a:t> tot </a:t>
            </a:r>
            <a:r>
              <a:rPr lang="en-US" altLang="nl-NL" i="1" dirty="0" err="1"/>
              <a:t>X</a:t>
            </a:r>
            <a:r>
              <a:rPr lang="en-US" altLang="nl-NL" i="1" baseline="-25000" dirty="0" err="1"/>
              <a:t>p</a:t>
            </a:r>
            <a:r>
              <a:rPr lang="en-US" altLang="nl-NL" i="1" baseline="-25000" dirty="0"/>
              <a:t> </a:t>
            </a:r>
            <a:r>
              <a:rPr lang="en-US" altLang="nl-NL" dirty="0" err="1"/>
              <a:t>verklaart</a:t>
            </a:r>
            <a:endParaRPr lang="en-US" altLang="nl-NL" dirty="0"/>
          </a:p>
          <a:p>
            <a:pPr lvl="1"/>
            <a:r>
              <a:rPr lang="en-US" dirty="0" err="1"/>
              <a:t>iedere</a:t>
            </a:r>
            <a:r>
              <a:rPr lang="en-US" dirty="0"/>
              <a:t> </a:t>
            </a:r>
            <a:r>
              <a:rPr lang="en-US" dirty="0" err="1"/>
              <a:t>volgende</a:t>
            </a:r>
            <a:r>
              <a:rPr lang="en-US" dirty="0"/>
              <a:t> component </a:t>
            </a:r>
            <a:r>
              <a:rPr lang="en-US" altLang="nl-NL" i="1" dirty="0"/>
              <a:t>C</a:t>
            </a:r>
            <a:r>
              <a:rPr lang="en-US" altLang="nl-NL" i="1" baseline="-25000" dirty="0"/>
              <a:t>2</a:t>
            </a:r>
            <a:r>
              <a:rPr lang="en-US" dirty="0"/>
              <a:t> tot </a:t>
            </a:r>
            <a:r>
              <a:rPr lang="en-US" altLang="nl-NL" i="1" dirty="0"/>
              <a:t>C</a:t>
            </a:r>
            <a:r>
              <a:rPr lang="en-US" altLang="nl-NL" i="1" baseline="-25000" dirty="0"/>
              <a:t>p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zoveel</a:t>
            </a:r>
            <a:r>
              <a:rPr lang="en-US" dirty="0"/>
              <a:t> </a:t>
            </a:r>
            <a:r>
              <a:rPr lang="en-US" dirty="0" err="1"/>
              <a:t>mogelijk</a:t>
            </a:r>
            <a:r>
              <a:rPr lang="en-US" dirty="0"/>
              <a:t> </a:t>
            </a:r>
            <a:r>
              <a:rPr lang="en-US" dirty="0" err="1"/>
              <a:t>variantie</a:t>
            </a:r>
            <a:r>
              <a:rPr lang="en-US" dirty="0"/>
              <a:t> </a:t>
            </a:r>
            <a:r>
              <a:rPr lang="en-US" dirty="0" err="1"/>
              <a:t>verklaart</a:t>
            </a:r>
            <a:r>
              <a:rPr lang="en-US" dirty="0"/>
              <a:t>, </a:t>
            </a:r>
            <a:r>
              <a:rPr lang="en-US" i="1" dirty="0" err="1"/>
              <a:t>èn</a:t>
            </a:r>
            <a:endParaRPr lang="en-US" i="1" dirty="0"/>
          </a:p>
          <a:p>
            <a:pPr lvl="1"/>
            <a:r>
              <a:rPr lang="en-US" dirty="0" err="1"/>
              <a:t>ongecorreleerd</a:t>
            </a:r>
            <a:r>
              <a:rPr lang="en-US" dirty="0"/>
              <a:t> (orthogonal) is met </a:t>
            </a:r>
            <a:r>
              <a:rPr lang="en-US" dirty="0" err="1"/>
              <a:t>eerdere</a:t>
            </a:r>
            <a:r>
              <a:rPr lang="en-US" dirty="0"/>
              <a:t> </a:t>
            </a:r>
            <a:r>
              <a:rPr lang="nl-NL" dirty="0"/>
              <a:t>componenten.</a:t>
            </a:r>
          </a:p>
          <a:p>
            <a:pPr>
              <a:lnSpc>
                <a:spcPct val="105000"/>
              </a:lnSpc>
              <a:spcBef>
                <a:spcPct val="0"/>
              </a:spcBef>
              <a:buFontTx/>
              <a:buNone/>
              <a:defRPr/>
            </a:pPr>
            <a:endParaRPr lang="en-US" altLang="nl-NL" i="1" baseline="-25000" dirty="0"/>
          </a:p>
          <a:p>
            <a:endParaRPr lang="nl-NL" dirty="0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18514E9E-3D8C-4A07-9D39-B0CE76106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3544" y="2733517"/>
            <a:ext cx="1107611" cy="697468"/>
          </a:xfrm>
          <a:prstGeom prst="ellipse">
            <a:avLst/>
          </a:prstGeom>
          <a:solidFill>
            <a:srgbClr val="339933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r>
              <a:rPr lang="en-US" sz="2400" i="1" dirty="0">
                <a:solidFill>
                  <a:srgbClr val="FFFFFF"/>
                </a:solidFill>
              </a:rPr>
              <a:t>C</a:t>
            </a:r>
            <a:r>
              <a:rPr lang="en-US" sz="2400" baseline="-25000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6B76CCA9-CD1D-4D5F-B2D8-384B84D3E2B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748260" y="4026944"/>
            <a:ext cx="377028" cy="310945"/>
          </a:xfrm>
          <a:prstGeom prst="rect">
            <a:avLst/>
          </a:prstGeom>
          <a:solidFill>
            <a:srgbClr val="339933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</a:rPr>
              <a:t>X1</a:t>
            </a:r>
            <a:endParaRPr lang="en-US" i="1" dirty="0">
              <a:solidFill>
                <a:srgbClr val="FFFFFF"/>
              </a:solidFill>
            </a:endParaRP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BCD5BF16-E1B7-4F2C-9F64-BC1282C7141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9280319" y="4023551"/>
            <a:ext cx="377028" cy="310945"/>
          </a:xfrm>
          <a:prstGeom prst="rect">
            <a:avLst/>
          </a:prstGeom>
          <a:solidFill>
            <a:srgbClr val="339933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</a:rPr>
              <a:t>X2</a:t>
            </a:r>
            <a:endParaRPr lang="en-US" i="1" dirty="0">
              <a:solidFill>
                <a:srgbClr val="FFFFFF"/>
              </a:solidFill>
            </a:endParaRPr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DAA5218E-24E8-4EA1-B1E6-2D4470E432C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9818681" y="4026730"/>
            <a:ext cx="377028" cy="310945"/>
          </a:xfrm>
          <a:prstGeom prst="rect">
            <a:avLst/>
          </a:prstGeom>
          <a:solidFill>
            <a:srgbClr val="339933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</a:rPr>
              <a:t>X3</a:t>
            </a:r>
            <a:endParaRPr lang="en-US" i="1" dirty="0">
              <a:solidFill>
                <a:srgbClr val="FFFFFF"/>
              </a:solidFill>
            </a:endParaRP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57AE953E-9E1F-4BBB-9197-A734C21857F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0373538" y="4026944"/>
            <a:ext cx="377028" cy="310945"/>
          </a:xfrm>
          <a:prstGeom prst="rect">
            <a:avLst/>
          </a:prstGeom>
          <a:solidFill>
            <a:srgbClr val="339933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</a:rPr>
              <a:t>X4</a:t>
            </a:r>
            <a:endParaRPr lang="en-US" i="1" dirty="0">
              <a:solidFill>
                <a:srgbClr val="FFFFFF"/>
              </a:solidFill>
            </a:endParaRPr>
          </a:p>
        </p:txBody>
      </p:sp>
      <p:sp>
        <p:nvSpPr>
          <p:cNvPr id="10" name="Line 22">
            <a:extLst>
              <a:ext uri="{FF2B5EF4-FFF2-40B4-BE49-F238E27FC236}">
                <a16:creationId xmlns:a16="http://schemas.microsoft.com/office/drawing/2014/main" id="{8EAC4534-C35D-45CB-9256-ADB9A636B6D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07198" y="3309583"/>
            <a:ext cx="528353" cy="66100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nl-NL" sz="2400">
              <a:solidFill>
                <a:srgbClr val="000000"/>
              </a:solidFill>
            </a:endParaRPr>
          </a:p>
        </p:txBody>
      </p:sp>
      <p:sp>
        <p:nvSpPr>
          <p:cNvPr id="11" name="Line 22">
            <a:extLst>
              <a:ext uri="{FF2B5EF4-FFF2-40B4-BE49-F238E27FC236}">
                <a16:creationId xmlns:a16="http://schemas.microsoft.com/office/drawing/2014/main" id="{B8D32758-63D2-4A3A-BD4E-E22F7E3249D4}"/>
              </a:ext>
            </a:extLst>
          </p:cNvPr>
          <p:cNvSpPr>
            <a:spLocks noChangeShapeType="1"/>
          </p:cNvSpPr>
          <p:nvPr/>
        </p:nvSpPr>
        <p:spPr bwMode="auto">
          <a:xfrm>
            <a:off x="9818681" y="3430987"/>
            <a:ext cx="188514" cy="5925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nl-NL" sz="2400">
              <a:solidFill>
                <a:srgbClr val="000000"/>
              </a:solidFill>
            </a:endParaRPr>
          </a:p>
        </p:txBody>
      </p:sp>
      <p:sp>
        <p:nvSpPr>
          <p:cNvPr id="12" name="Line 22">
            <a:extLst>
              <a:ext uri="{FF2B5EF4-FFF2-40B4-BE49-F238E27FC236}">
                <a16:creationId xmlns:a16="http://schemas.microsoft.com/office/drawing/2014/main" id="{458C80DC-7C4A-4CD5-9EBF-B839A1A54B3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468835" y="3437451"/>
            <a:ext cx="107509" cy="58609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nl-NL" sz="2400">
              <a:solidFill>
                <a:srgbClr val="000000"/>
              </a:solidFill>
            </a:endParaRPr>
          </a:p>
        </p:txBody>
      </p:sp>
      <p:sp>
        <p:nvSpPr>
          <p:cNvPr id="13" name="Line 22">
            <a:extLst>
              <a:ext uri="{FF2B5EF4-FFF2-40B4-BE49-F238E27FC236}">
                <a16:creationId xmlns:a16="http://schemas.microsoft.com/office/drawing/2014/main" id="{255B88EE-FECB-49FA-B6E9-08BE3A540F8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36775" y="3309583"/>
            <a:ext cx="360287" cy="71735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nl-NL" sz="2400">
              <a:solidFill>
                <a:srgbClr val="0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2853F7-A82C-47A2-99AB-171D675AAAE2}"/>
              </a:ext>
            </a:extLst>
          </p:cNvPr>
          <p:cNvSpPr txBox="1"/>
          <p:nvPr/>
        </p:nvSpPr>
        <p:spPr>
          <a:xfrm>
            <a:off x="8401472" y="3588321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nl-NL" i="1" dirty="0">
                <a:latin typeface="Times New Roman" pitchFamily="18" charset="0"/>
              </a:rPr>
              <a:t>a</a:t>
            </a:r>
            <a:r>
              <a:rPr lang="nl-NL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nl-NL" i="1" dirty="0">
                <a:latin typeface="Times New Roman" pitchFamily="18" charset="0"/>
              </a:rPr>
              <a:t>a</a:t>
            </a:r>
            <a:r>
              <a:rPr lang="nl-NL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r>
              <a:rPr 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nl-NL" i="1" dirty="0">
                <a:latin typeface="Times New Roman" pitchFamily="18" charset="0"/>
              </a:rPr>
              <a:t>a</a:t>
            </a:r>
            <a:r>
              <a:rPr lang="nl-NL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  <a:r>
              <a:rPr 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nl-NL" i="1" dirty="0">
                <a:latin typeface="Times New Roman" pitchFamily="18" charset="0"/>
              </a:rPr>
              <a:t>a</a:t>
            </a:r>
            <a:r>
              <a:rPr lang="nl-NL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73960-C20C-4F3A-9C9E-83AFAFD9F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11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0116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B5B14F-EA38-4349-AE47-09E9A3164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720" y="1548647"/>
            <a:ext cx="4905294" cy="49052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44664F-6004-47ED-88CF-6FD306EA0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>
                <a:solidFill>
                  <a:schemeClr val="accent1">
                    <a:lumMod val="75000"/>
                  </a:schemeClr>
                </a:solidFill>
              </a:rPr>
              <a:t>Principale componenten: Geometrisch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3FDF9-3623-40B8-ADC0-91EFD8CBC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448506" cy="4351338"/>
          </a:xfrm>
        </p:spPr>
        <p:txBody>
          <a:bodyPr>
            <a:normAutofit fontScale="92500" lnSpcReduction="20000"/>
          </a:bodyPr>
          <a:lstStyle/>
          <a:p>
            <a:r>
              <a:rPr lang="nl-NL" i="1" dirty="0"/>
              <a:t>Variabelen: </a:t>
            </a:r>
            <a:r>
              <a:rPr lang="nl-NL" dirty="0"/>
              <a:t>Richtingen (assen) in een </a:t>
            </a:r>
            <a:r>
              <a:rPr lang="nl-NL" i="1" dirty="0"/>
              <a:t>p</a:t>
            </a:r>
            <a:r>
              <a:rPr lang="nl-NL" dirty="0"/>
              <a:t>-dimensionale ruimte.</a:t>
            </a:r>
          </a:p>
          <a:p>
            <a:r>
              <a:rPr lang="en-US" i="1" dirty="0" err="1"/>
              <a:t>Respondenten</a:t>
            </a:r>
            <a:r>
              <a:rPr lang="en-US" i="1" dirty="0"/>
              <a:t>: </a:t>
            </a:r>
            <a:r>
              <a:rPr lang="en-US" dirty="0" err="1"/>
              <a:t>Punten</a:t>
            </a:r>
            <a:r>
              <a:rPr lang="en-US" dirty="0"/>
              <a:t> in die </a:t>
            </a:r>
            <a:r>
              <a:rPr lang="en-US" dirty="0" err="1"/>
              <a:t>ruimte</a:t>
            </a:r>
            <a:r>
              <a:rPr lang="en-US" dirty="0"/>
              <a:t>.</a:t>
            </a:r>
          </a:p>
          <a:p>
            <a:r>
              <a:rPr lang="en-US" i="1" dirty="0" err="1"/>
              <a:t>Componenten</a:t>
            </a:r>
            <a:r>
              <a:rPr lang="en-US" i="1" dirty="0"/>
              <a:t>: </a:t>
            </a:r>
            <a:r>
              <a:rPr lang="en-US" dirty="0" err="1"/>
              <a:t>Richtingen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i="1" dirty="0"/>
              <a:t>k</a:t>
            </a:r>
            <a:r>
              <a:rPr lang="en-US" dirty="0"/>
              <a:t>- </a:t>
            </a:r>
            <a:r>
              <a:rPr lang="en-US" dirty="0" err="1"/>
              <a:t>dimensionele</a:t>
            </a:r>
            <a:r>
              <a:rPr lang="en-US" dirty="0"/>
              <a:t> </a:t>
            </a:r>
            <a:r>
              <a:rPr lang="en-US" dirty="0" err="1"/>
              <a:t>ruimte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Eerste</a:t>
            </a:r>
            <a:r>
              <a:rPr lang="en-US" dirty="0"/>
              <a:t> component is de </a:t>
            </a:r>
            <a:r>
              <a:rPr lang="en-US" dirty="0" err="1"/>
              <a:t>richting</a:t>
            </a:r>
            <a:r>
              <a:rPr lang="en-US" dirty="0"/>
              <a:t> </a:t>
            </a:r>
            <a:r>
              <a:rPr lang="en-US" dirty="0" err="1"/>
              <a:t>waarin</a:t>
            </a:r>
            <a:r>
              <a:rPr lang="en-US" dirty="0"/>
              <a:t> de </a:t>
            </a:r>
            <a:r>
              <a:rPr lang="en-US" dirty="0" err="1"/>
              <a:t>punten</a:t>
            </a:r>
            <a:r>
              <a:rPr lang="en-US" dirty="0"/>
              <a:t> </a:t>
            </a:r>
            <a:r>
              <a:rPr lang="en-US" dirty="0" err="1"/>
              <a:t>maximale</a:t>
            </a:r>
            <a:r>
              <a:rPr lang="en-US" dirty="0"/>
              <a:t> spreading / </a:t>
            </a:r>
            <a:r>
              <a:rPr lang="en-US" dirty="0" err="1"/>
              <a:t>variantie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: de </a:t>
            </a:r>
            <a:r>
              <a:rPr lang="nl-NL" i="1" dirty="0"/>
              <a:t>lange as </a:t>
            </a:r>
            <a:r>
              <a:rPr lang="nl-NL" dirty="0"/>
              <a:t>van de </a:t>
            </a:r>
            <a:r>
              <a:rPr lang="nl-NL" dirty="0" err="1"/>
              <a:t>elipse</a:t>
            </a:r>
            <a:r>
              <a:rPr lang="nl-NL" dirty="0"/>
              <a:t>.</a:t>
            </a:r>
          </a:p>
          <a:p>
            <a:pPr lvl="1"/>
            <a:r>
              <a:rPr lang="en-US" dirty="0"/>
              <a:t>Tweede component: </a:t>
            </a:r>
            <a:r>
              <a:rPr lang="en-US" dirty="0" err="1"/>
              <a:t>richting</a:t>
            </a:r>
            <a:r>
              <a:rPr lang="en-US" dirty="0"/>
              <a:t> </a:t>
            </a:r>
            <a:r>
              <a:rPr lang="en-US" dirty="0" err="1"/>
              <a:t>waarin</a:t>
            </a:r>
            <a:r>
              <a:rPr lang="en-US" dirty="0"/>
              <a:t> de </a:t>
            </a:r>
            <a:r>
              <a:rPr lang="en-US" dirty="0" err="1"/>
              <a:t>punten</a:t>
            </a:r>
            <a:r>
              <a:rPr lang="en-US" dirty="0"/>
              <a:t> </a:t>
            </a:r>
            <a:r>
              <a:rPr lang="en-US" dirty="0" err="1"/>
              <a:t>maximale</a:t>
            </a:r>
            <a:r>
              <a:rPr lang="en-US" dirty="0"/>
              <a:t> </a:t>
            </a:r>
            <a:r>
              <a:rPr lang="en-US" dirty="0" err="1"/>
              <a:t>variantie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, </a:t>
            </a:r>
            <a:r>
              <a:rPr lang="en-US" i="1" dirty="0" err="1"/>
              <a:t>orthogonaal</a:t>
            </a:r>
            <a:r>
              <a:rPr lang="en-US" i="1" dirty="0"/>
              <a:t> </a:t>
            </a:r>
            <a:r>
              <a:rPr lang="en-US" dirty="0" err="1"/>
              <a:t>aan</a:t>
            </a:r>
            <a:r>
              <a:rPr lang="en-US" dirty="0"/>
              <a:t> de </a:t>
            </a:r>
            <a:r>
              <a:rPr lang="en-US" dirty="0" err="1"/>
              <a:t>eerste</a:t>
            </a:r>
            <a:r>
              <a:rPr lang="en-US" dirty="0"/>
              <a:t> component (</a:t>
            </a:r>
            <a:r>
              <a:rPr lang="en-US" dirty="0" err="1"/>
              <a:t>hoek</a:t>
            </a:r>
            <a:r>
              <a:rPr lang="en-US" dirty="0"/>
              <a:t> van 90</a:t>
            </a:r>
            <a:r>
              <a:rPr lang="en-US" baseline="30000" dirty="0"/>
              <a:t>o</a:t>
            </a:r>
            <a:r>
              <a:rPr lang="en-US" dirty="0"/>
              <a:t>): op-</a:t>
            </a:r>
            <a:r>
              <a:rPr lang="en-US" dirty="0" err="1"/>
              <a:t>één</a:t>
            </a:r>
            <a:r>
              <a:rPr lang="en-US" dirty="0"/>
              <a:t>-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langste</a:t>
            </a:r>
            <a:r>
              <a:rPr lang="en-US" dirty="0"/>
              <a:t> as van de </a:t>
            </a:r>
            <a:r>
              <a:rPr lang="en-US" dirty="0" err="1"/>
              <a:t>elipse</a:t>
            </a:r>
            <a:r>
              <a:rPr lang="en-US" dirty="0"/>
              <a:t>.</a:t>
            </a:r>
            <a:endParaRPr lang="nl-NL" dirty="0"/>
          </a:p>
          <a:p>
            <a:r>
              <a:rPr lang="en-US" dirty="0" err="1"/>
              <a:t>Componenten</a:t>
            </a:r>
            <a:r>
              <a:rPr lang="en-US" dirty="0"/>
              <a:t> </a:t>
            </a:r>
            <a:r>
              <a:rPr lang="en-US" dirty="0" err="1"/>
              <a:t>vormen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i="1" dirty="0" err="1"/>
              <a:t>nieuw</a:t>
            </a:r>
            <a:r>
              <a:rPr lang="en-US" i="1" dirty="0"/>
              <a:t> </a:t>
            </a:r>
            <a:r>
              <a:rPr lang="en-US" i="1" dirty="0" err="1"/>
              <a:t>assenstelsel</a:t>
            </a:r>
            <a:r>
              <a:rPr lang="en-US" i="1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dezelfde</a:t>
            </a:r>
            <a:r>
              <a:rPr lang="en-US" dirty="0"/>
              <a:t> </a:t>
            </a:r>
            <a:r>
              <a:rPr lang="en-US" dirty="0" err="1"/>
              <a:t>punten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256E38-1B04-431B-AB0C-642C8AC5CEC8}"/>
              </a:ext>
            </a:extLst>
          </p:cNvPr>
          <p:cNvSpPr txBox="1"/>
          <p:nvPr/>
        </p:nvSpPr>
        <p:spPr>
          <a:xfrm>
            <a:off x="9739353" y="6190604"/>
            <a:ext cx="636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  <a:endParaRPr lang="nl-NL" baseline="-25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A05421-74AF-410C-8A64-2CC306ADA762}"/>
              </a:ext>
            </a:extLst>
          </p:cNvPr>
          <p:cNvSpPr txBox="1"/>
          <p:nvPr/>
        </p:nvSpPr>
        <p:spPr>
          <a:xfrm>
            <a:off x="7477327" y="3661886"/>
            <a:ext cx="636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  <a:endParaRPr lang="nl-NL" baseline="-25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F50A1-F834-48B9-AD70-077429C5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7106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E3632-E744-44A8-B413-A1874B14B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Dimensiereductie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ACF11-8F19-498F-9035-A00B166B9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Wanneer</a:t>
            </a:r>
            <a:r>
              <a:rPr lang="en-US" dirty="0"/>
              <a:t> we </a:t>
            </a:r>
            <a:r>
              <a:rPr lang="en-US" dirty="0" err="1"/>
              <a:t>evenveel</a:t>
            </a:r>
            <a:r>
              <a:rPr lang="en-US" dirty="0"/>
              <a:t> </a:t>
            </a:r>
            <a:r>
              <a:rPr lang="en-US" dirty="0" err="1"/>
              <a:t>componenten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items/</a:t>
            </a:r>
            <a:r>
              <a:rPr lang="en-US" dirty="0" err="1"/>
              <a:t>variabelen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</a:t>
            </a:r>
            <a:r>
              <a:rPr lang="en-US" dirty="0" err="1"/>
              <a:t>behouden</a:t>
            </a:r>
            <a:r>
              <a:rPr lang="en-US" dirty="0"/>
              <a:t>, is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geen</a:t>
            </a:r>
            <a:r>
              <a:rPr lang="en-US" dirty="0"/>
              <a:t> </a:t>
            </a:r>
            <a:r>
              <a:rPr lang="en-US" dirty="0" err="1"/>
              <a:t>dimensiereductie</a:t>
            </a:r>
            <a:r>
              <a:rPr lang="en-US" dirty="0"/>
              <a:t>.</a:t>
            </a:r>
          </a:p>
          <a:p>
            <a:pPr lvl="1"/>
            <a:r>
              <a:rPr lang="en-US" sz="2200" dirty="0"/>
              <a:t>De </a:t>
            </a:r>
            <a:r>
              <a:rPr lang="en-US" sz="2200" dirty="0" err="1"/>
              <a:t>originele</a:t>
            </a:r>
            <a:r>
              <a:rPr lang="en-US" sz="2200" dirty="0"/>
              <a:t> </a:t>
            </a:r>
            <a:r>
              <a:rPr lang="en-US" sz="2200" dirty="0" err="1"/>
              <a:t>variabelen</a:t>
            </a:r>
            <a:r>
              <a:rPr lang="en-US" sz="2200" dirty="0"/>
              <a:t> </a:t>
            </a:r>
            <a:r>
              <a:rPr lang="en-US" sz="2200" dirty="0" err="1"/>
              <a:t>worden</a:t>
            </a:r>
            <a:r>
              <a:rPr lang="en-US" sz="2200" dirty="0"/>
              <a:t> </a:t>
            </a:r>
            <a:r>
              <a:rPr lang="en-US" sz="2200" dirty="0" err="1"/>
              <a:t>niet</a:t>
            </a:r>
            <a:r>
              <a:rPr lang="en-US" sz="2200" dirty="0"/>
              <a:t> </a:t>
            </a:r>
            <a:r>
              <a:rPr lang="en-US" sz="2200" dirty="0" err="1"/>
              <a:t>echt</a:t>
            </a:r>
            <a:r>
              <a:rPr lang="en-US" sz="2200" dirty="0"/>
              <a:t> </a:t>
            </a:r>
            <a:r>
              <a:rPr lang="en-US" sz="2200" dirty="0" err="1"/>
              <a:t>samengevat</a:t>
            </a:r>
            <a:r>
              <a:rPr lang="en-US" sz="2200" dirty="0"/>
              <a:t>, </a:t>
            </a:r>
            <a:r>
              <a:rPr lang="en-US" sz="2200" dirty="0" err="1"/>
              <a:t>dus</a:t>
            </a:r>
            <a:r>
              <a:rPr lang="en-US" sz="2200" dirty="0"/>
              <a:t> </a:t>
            </a:r>
            <a:r>
              <a:rPr lang="en-US" sz="2200" dirty="0" err="1"/>
              <a:t>interpreteerbaarheid</a:t>
            </a:r>
            <a:r>
              <a:rPr lang="en-US" sz="2200" dirty="0"/>
              <a:t> </a:t>
            </a:r>
            <a:r>
              <a:rPr lang="en-US" sz="2200" dirty="0" err="1"/>
              <a:t>wordt</a:t>
            </a:r>
            <a:r>
              <a:rPr lang="en-US" sz="2200" dirty="0"/>
              <a:t> er </a:t>
            </a:r>
            <a:r>
              <a:rPr lang="en-US" sz="2200" dirty="0" err="1"/>
              <a:t>niet</a:t>
            </a:r>
            <a:r>
              <a:rPr lang="en-US" sz="2200" dirty="0"/>
              <a:t> </a:t>
            </a:r>
            <a:r>
              <a:rPr lang="en-US" sz="2200" dirty="0" err="1"/>
              <a:t>beter</a:t>
            </a:r>
            <a:r>
              <a:rPr lang="en-US" sz="2200" dirty="0"/>
              <a:t> van.</a:t>
            </a:r>
          </a:p>
          <a:p>
            <a:pPr lvl="2"/>
            <a:r>
              <a:rPr lang="en-US" sz="1800" dirty="0"/>
              <a:t>(het </a:t>
            </a:r>
            <a:r>
              <a:rPr lang="en-US" sz="1800" dirty="0" err="1"/>
              <a:t>kan</a:t>
            </a:r>
            <a:r>
              <a:rPr lang="en-US" sz="1800" dirty="0"/>
              <a:t> </a:t>
            </a:r>
            <a:r>
              <a:rPr lang="en-US" sz="1800" dirty="0" err="1"/>
              <a:t>nog</a:t>
            </a:r>
            <a:r>
              <a:rPr lang="en-US" sz="1800" dirty="0"/>
              <a:t> steeds heel </a:t>
            </a:r>
            <a:r>
              <a:rPr lang="en-US" sz="1800" dirty="0" err="1"/>
              <a:t>handig</a:t>
            </a:r>
            <a:r>
              <a:rPr lang="en-US" sz="1800" dirty="0"/>
              <a:t> </a:t>
            </a:r>
            <a:r>
              <a:rPr lang="en-US" sz="1800" dirty="0" err="1"/>
              <a:t>zijn</a:t>
            </a:r>
            <a:r>
              <a:rPr lang="en-US" sz="1800" dirty="0"/>
              <a:t>, </a:t>
            </a:r>
            <a:r>
              <a:rPr lang="en-US" sz="1800" dirty="0" err="1"/>
              <a:t>omdat</a:t>
            </a:r>
            <a:r>
              <a:rPr lang="en-US" sz="1800" dirty="0"/>
              <a:t> de </a:t>
            </a:r>
            <a:r>
              <a:rPr lang="en-US" sz="1800" dirty="0" err="1"/>
              <a:t>componenten</a:t>
            </a:r>
            <a:r>
              <a:rPr lang="en-US" sz="1800" dirty="0"/>
              <a:t> </a:t>
            </a:r>
            <a:r>
              <a:rPr lang="en-US" sz="1800" i="1" dirty="0" err="1"/>
              <a:t>onafhankelijk</a:t>
            </a:r>
            <a:r>
              <a:rPr lang="en-US" sz="1800" i="1" dirty="0"/>
              <a:t> </a:t>
            </a:r>
            <a:r>
              <a:rPr lang="en-US" sz="1800" dirty="0" err="1"/>
              <a:t>zijn</a:t>
            </a:r>
            <a:r>
              <a:rPr lang="en-US" sz="1800" dirty="0"/>
              <a:t>, maar </a:t>
            </a:r>
            <a:r>
              <a:rPr lang="en-US" sz="1800" dirty="0" err="1"/>
              <a:t>voor</a:t>
            </a:r>
            <a:r>
              <a:rPr lang="en-US" sz="1800" dirty="0"/>
              <a:t> het </a:t>
            </a:r>
            <a:r>
              <a:rPr lang="en-US" sz="1800" dirty="0" err="1"/>
              <a:t>meten</a:t>
            </a:r>
            <a:r>
              <a:rPr lang="en-US" sz="1800" dirty="0"/>
              <a:t> van </a:t>
            </a:r>
            <a:r>
              <a:rPr lang="en-US" sz="1800" dirty="0" err="1"/>
              <a:t>psychologische</a:t>
            </a:r>
            <a:r>
              <a:rPr lang="en-US" sz="1800" dirty="0"/>
              <a:t> </a:t>
            </a:r>
            <a:r>
              <a:rPr lang="en-US" sz="1800" dirty="0" err="1"/>
              <a:t>eigenschappen</a:t>
            </a:r>
            <a:r>
              <a:rPr lang="en-US" sz="1800" dirty="0"/>
              <a:t> is het </a:t>
            </a:r>
            <a:r>
              <a:rPr lang="en-US" sz="1800" dirty="0" err="1"/>
              <a:t>niet</a:t>
            </a:r>
            <a:r>
              <a:rPr lang="en-US" sz="1800" dirty="0"/>
              <a:t> </a:t>
            </a:r>
            <a:r>
              <a:rPr lang="en-US" sz="1800" dirty="0" err="1"/>
              <a:t>nuttig</a:t>
            </a:r>
            <a:r>
              <a:rPr lang="en-US" sz="1800" dirty="0"/>
              <a:t>) </a:t>
            </a:r>
          </a:p>
          <a:p>
            <a:pPr lvl="1"/>
            <a:r>
              <a:rPr lang="en-US" sz="2200" dirty="0"/>
              <a:t>Met </a:t>
            </a:r>
            <a:r>
              <a:rPr lang="en-US" sz="2200" dirty="0" err="1"/>
              <a:t>samenvatten</a:t>
            </a:r>
            <a:r>
              <a:rPr lang="en-US" sz="2200" dirty="0"/>
              <a:t> </a:t>
            </a:r>
            <a:r>
              <a:rPr lang="en-US" sz="2200" dirty="0" err="1"/>
              <a:t>verliezen</a:t>
            </a:r>
            <a:r>
              <a:rPr lang="en-US" sz="2200" dirty="0"/>
              <a:t> we </a:t>
            </a:r>
            <a:r>
              <a:rPr lang="en-US" sz="2200" dirty="0" err="1"/>
              <a:t>altijd</a:t>
            </a:r>
            <a:r>
              <a:rPr lang="en-US" sz="2200" dirty="0"/>
              <a:t> </a:t>
            </a:r>
            <a:r>
              <a:rPr lang="en-US" sz="2200" dirty="0" err="1"/>
              <a:t>een</a:t>
            </a:r>
            <a:r>
              <a:rPr lang="en-US" sz="2200" dirty="0"/>
              <a:t> </a:t>
            </a:r>
            <a:r>
              <a:rPr lang="en-US" sz="2200" dirty="0" err="1"/>
              <a:t>beetje</a:t>
            </a:r>
            <a:r>
              <a:rPr lang="en-US" sz="2200" dirty="0"/>
              <a:t> </a:t>
            </a:r>
            <a:r>
              <a:rPr lang="en-US" sz="2200" dirty="0" err="1"/>
              <a:t>informatie</a:t>
            </a:r>
            <a:r>
              <a:rPr lang="en-US" sz="2200" dirty="0"/>
              <a:t>, maar </a:t>
            </a:r>
            <a:r>
              <a:rPr lang="en-US" sz="2200" dirty="0" err="1"/>
              <a:t>hopelijk</a:t>
            </a:r>
            <a:r>
              <a:rPr lang="en-US" sz="2200" dirty="0"/>
              <a:t> </a:t>
            </a:r>
            <a:r>
              <a:rPr lang="en-US" sz="2200" dirty="0" err="1"/>
              <a:t>behouden</a:t>
            </a:r>
            <a:r>
              <a:rPr lang="en-US" sz="2200" dirty="0"/>
              <a:t> we de </a:t>
            </a:r>
            <a:r>
              <a:rPr lang="en-US" sz="2200" dirty="0" err="1"/>
              <a:t>belangrijkste</a:t>
            </a:r>
            <a:r>
              <a:rPr lang="en-US" sz="2200" dirty="0"/>
              <a:t> </a:t>
            </a:r>
            <a:r>
              <a:rPr lang="en-US" sz="2200" dirty="0" err="1"/>
              <a:t>informatie</a:t>
            </a:r>
            <a:r>
              <a:rPr lang="en-US" sz="2200" dirty="0"/>
              <a:t> (</a:t>
            </a:r>
            <a:r>
              <a:rPr lang="en-US" sz="2200" dirty="0" err="1"/>
              <a:t>hoeveel</a:t>
            </a:r>
            <a:r>
              <a:rPr lang="en-US" sz="2200" dirty="0"/>
              <a:t> </a:t>
            </a:r>
            <a:r>
              <a:rPr lang="en-US" sz="2200" dirty="0" err="1"/>
              <a:t>informatie</a:t>
            </a:r>
            <a:r>
              <a:rPr lang="en-US" sz="2200" dirty="0"/>
              <a:t> we </a:t>
            </a:r>
            <a:r>
              <a:rPr lang="en-US" sz="2200" dirty="0" err="1"/>
              <a:t>behouden</a:t>
            </a:r>
            <a:r>
              <a:rPr lang="en-US" sz="2200" dirty="0"/>
              <a:t> </a:t>
            </a:r>
            <a:r>
              <a:rPr lang="en-US" sz="2200" dirty="0" err="1"/>
              <a:t>kwantificeren</a:t>
            </a:r>
            <a:r>
              <a:rPr lang="en-US" sz="2200" dirty="0"/>
              <a:t> we met ‘% van </a:t>
            </a:r>
            <a:r>
              <a:rPr lang="en-US" sz="2200" dirty="0" err="1"/>
              <a:t>verklaarde</a:t>
            </a:r>
            <a:r>
              <a:rPr lang="en-US" sz="2200" dirty="0"/>
              <a:t> </a:t>
            </a:r>
            <a:r>
              <a:rPr lang="en-US" sz="2200" dirty="0" err="1"/>
              <a:t>variantie</a:t>
            </a:r>
            <a:r>
              <a:rPr lang="en-US" sz="2200" dirty="0"/>
              <a:t>’)</a:t>
            </a:r>
            <a:endParaRPr lang="nl-NL" sz="2200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E22439-F5CF-4605-AFDB-BF96DC54B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683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7D6FC1-854C-9425-2538-812C58059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Reducing 2 to 1 dimensions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3F2D0CE-241A-12BB-A519-F1B149C8D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400" dirty="0"/>
              <a:t>Stel, X</a:t>
            </a:r>
            <a:r>
              <a:rPr lang="nl-NL" sz="2400" baseline="-25000" dirty="0"/>
              <a:t>1</a:t>
            </a:r>
            <a:r>
              <a:rPr lang="nl-NL" sz="2400" dirty="0"/>
              <a:t> is een item over je droevig voelen, X</a:t>
            </a:r>
            <a:r>
              <a:rPr lang="nl-NL" sz="2400" baseline="-25000" dirty="0"/>
              <a:t>2</a:t>
            </a:r>
            <a:r>
              <a:rPr lang="nl-NL" sz="2400" dirty="0"/>
              <a:t> is een item over piekeren.</a:t>
            </a:r>
          </a:p>
          <a:p>
            <a:r>
              <a:rPr lang="nl-NL" sz="2400" dirty="0"/>
              <a:t>Hoe goed kunnen we verschillen tussen observaties beschrijven met minder dimensies (componenten)?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48522C2-D7D5-C17A-D995-998FFE6C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14</a:t>
            </a:fld>
            <a:endParaRPr lang="nl-NL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04486D3D-B739-4ED1-895A-B40689F57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93" y="3548271"/>
            <a:ext cx="11689013" cy="309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92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78FD-AA01-4BD4-AACB-F4D4304E9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Van 3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dimensies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naar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2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FBF8F6-123D-4EEF-ADD3-B46AD7173D8C}"/>
              </a:ext>
            </a:extLst>
          </p:cNvPr>
          <p:cNvSpPr txBox="1"/>
          <p:nvPr/>
        </p:nvSpPr>
        <p:spPr>
          <a:xfrm>
            <a:off x="1079122" y="5877410"/>
            <a:ext cx="7222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Richting</a:t>
            </a:r>
            <a:r>
              <a:rPr lang="en-US" sz="2800" dirty="0"/>
              <a:t> van </a:t>
            </a:r>
            <a:r>
              <a:rPr lang="en-US" sz="2800" dirty="0" err="1"/>
              <a:t>projectie</a:t>
            </a:r>
            <a:r>
              <a:rPr lang="en-US" sz="2800" dirty="0"/>
              <a:t> (</a:t>
            </a:r>
            <a:r>
              <a:rPr lang="en-US" sz="2800" dirty="0" err="1"/>
              <a:t>rotatie</a:t>
            </a:r>
            <a:r>
              <a:rPr lang="en-US" sz="2800" dirty="0"/>
              <a:t>) </a:t>
            </a:r>
            <a:r>
              <a:rPr lang="en-US" sz="2800" dirty="0" err="1"/>
              <a:t>maakt</a:t>
            </a:r>
            <a:r>
              <a:rPr lang="en-US" sz="2800" dirty="0"/>
              <a:t> </a:t>
            </a:r>
            <a:r>
              <a:rPr lang="en-US" sz="2800" dirty="0" err="1"/>
              <a:t>verschil</a:t>
            </a:r>
            <a:r>
              <a:rPr lang="en-US" sz="2800" dirty="0"/>
              <a:t>!</a:t>
            </a:r>
            <a:endParaRPr lang="nl-NL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A1CF29-346D-46F3-8C8C-2BB8AA1CBE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03" t="50000" r="57266" b="10833"/>
          <a:stretch/>
        </p:blipFill>
        <p:spPr>
          <a:xfrm>
            <a:off x="1225372" y="1543243"/>
            <a:ext cx="9528767" cy="388311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F6D2B8-FF26-46D5-923B-EB93E2A2C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769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35E931-4C34-962C-2DED-D59B272C4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Van 3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naar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2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dimensies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E1B3590-8A3B-C3F5-7CC7-90FA68017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7455692-74DC-FEF4-9E8C-FB230C4F9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16</a:t>
            </a:fld>
            <a:endParaRPr lang="nl-NL"/>
          </a:p>
        </p:txBody>
      </p:sp>
      <p:pic>
        <p:nvPicPr>
          <p:cNvPr id="1026" name="Picture 2" descr="Plastic or glass cubes glowing with neon light in different angle view, clear square box, crystal block, aquarium or exhibit podium, isolated glossy geometric objects, Realistic 3d vector illustration">
            <a:extLst>
              <a:ext uri="{FF2B5EF4-FFF2-40B4-BE49-F238E27FC236}">
                <a16:creationId xmlns:a16="http://schemas.microsoft.com/office/drawing/2014/main" id="{540D030D-F16F-87B9-E3F1-5F41DB71D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387" y="1550541"/>
            <a:ext cx="7381047" cy="410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22B575DD-7F4E-D4C0-D933-AB1D9D79BDDE}"/>
              </a:ext>
            </a:extLst>
          </p:cNvPr>
          <p:cNvSpPr txBox="1"/>
          <p:nvPr/>
        </p:nvSpPr>
        <p:spPr>
          <a:xfrm>
            <a:off x="1079122" y="5877410"/>
            <a:ext cx="7222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Richting</a:t>
            </a:r>
            <a:r>
              <a:rPr lang="en-US" sz="2800" dirty="0"/>
              <a:t> van </a:t>
            </a:r>
            <a:r>
              <a:rPr lang="en-US" sz="2800" dirty="0" err="1"/>
              <a:t>projectie</a:t>
            </a:r>
            <a:r>
              <a:rPr lang="en-US" sz="2800" dirty="0"/>
              <a:t> (</a:t>
            </a:r>
            <a:r>
              <a:rPr lang="en-US" sz="2800" dirty="0" err="1"/>
              <a:t>rotatie</a:t>
            </a:r>
            <a:r>
              <a:rPr lang="en-US" sz="2800" dirty="0"/>
              <a:t>) </a:t>
            </a:r>
            <a:r>
              <a:rPr lang="en-US" sz="2800" dirty="0" err="1"/>
              <a:t>maakt</a:t>
            </a:r>
            <a:r>
              <a:rPr lang="en-US" sz="2800" dirty="0"/>
              <a:t> </a:t>
            </a:r>
            <a:r>
              <a:rPr lang="en-US" sz="2800" dirty="0" err="1"/>
              <a:t>verschil</a:t>
            </a:r>
            <a:r>
              <a:rPr lang="en-US" sz="2800" dirty="0"/>
              <a:t>!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428492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904F2-5882-4900-AC1D-A2F717FBB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Van 4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dimensies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naar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2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BCB243-903F-4744-B413-AB9DEEDD6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919401"/>
            <a:ext cx="4267200" cy="42672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40AFF2-3718-489C-902E-4581BF68E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0445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8213C-0581-42DA-9BBF-F6500E2E8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Ladingen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communaliteiten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&amp;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eigenwaardes</a:t>
            </a:r>
            <a:endParaRPr lang="nl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0E0DEC-B5C3-4FD2-9BAE-BAA3A92282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05000"/>
                  </a:lnSpc>
                  <a:spcBef>
                    <a:spcPct val="0"/>
                  </a:spcBef>
                  <a:spcAft>
                    <a:spcPts val="800"/>
                  </a:spcAft>
                  <a:buClr>
                    <a:schemeClr val="tx1"/>
                  </a:buClr>
                  <a:buNone/>
                </a:pPr>
                <a:r>
                  <a:rPr lang="en-US" altLang="nl-NL" dirty="0"/>
                  <a:t>Lading:</a:t>
                </a:r>
                <a:r>
                  <a:rPr lang="en-US" altLang="nl-NL" i="1" dirty="0"/>
                  <a:t> </a:t>
                </a:r>
                <a:r>
                  <a:rPr lang="en-US" altLang="nl-NL" i="1" dirty="0" err="1"/>
                  <a:t>a</a:t>
                </a:r>
                <a:r>
                  <a:rPr lang="en-US" altLang="nl-NL" i="1" baseline="-25000" dirty="0" err="1"/>
                  <a:t>ij</a:t>
                </a:r>
                <a:endParaRPr lang="en-US" altLang="nl-NL" i="1" dirty="0"/>
              </a:p>
              <a:p>
                <a:pPr>
                  <a:lnSpc>
                    <a:spcPct val="105000"/>
                  </a:lnSpc>
                  <a:spcBef>
                    <a:spcPct val="0"/>
                  </a:spcBef>
                  <a:spcAft>
                    <a:spcPts val="800"/>
                  </a:spcAft>
                  <a:buClr>
                    <a:schemeClr val="tx1"/>
                  </a:buClr>
                </a:pPr>
                <a:r>
                  <a:rPr lang="en-US" altLang="nl-NL" sz="2400" dirty="0" err="1"/>
                  <a:t>Correlatie</a:t>
                </a:r>
                <a:r>
                  <a:rPr lang="en-US" altLang="nl-NL" sz="2400" dirty="0"/>
                  <a:t> </a:t>
                </a:r>
                <a:r>
                  <a:rPr lang="en-US" altLang="nl-NL" sz="2400" dirty="0" err="1"/>
                  <a:t>tussen</a:t>
                </a:r>
                <a:r>
                  <a:rPr lang="en-US" altLang="nl-NL" sz="2400" dirty="0"/>
                  <a:t> item/</a:t>
                </a:r>
                <a:r>
                  <a:rPr lang="en-US" altLang="nl-NL" sz="2400" dirty="0" err="1"/>
                  <a:t>variabele</a:t>
                </a:r>
                <a:r>
                  <a:rPr lang="en-US" altLang="nl-NL" sz="2400" dirty="0"/>
                  <a:t> </a:t>
                </a:r>
                <a:r>
                  <a:rPr lang="en-US" altLang="nl-NL" sz="2400" i="1" dirty="0"/>
                  <a:t>X</a:t>
                </a:r>
                <a:r>
                  <a:rPr lang="en-US" altLang="nl-NL" sz="2400" i="1" baseline="-25000" dirty="0"/>
                  <a:t>i</a:t>
                </a:r>
                <a:r>
                  <a:rPr lang="en-US" altLang="nl-NL" sz="2400" dirty="0"/>
                  <a:t> </a:t>
                </a:r>
                <a:r>
                  <a:rPr lang="en-US" altLang="nl-NL" sz="2400" dirty="0" err="1"/>
                  <a:t>en</a:t>
                </a:r>
                <a:r>
                  <a:rPr lang="en-US" altLang="nl-NL" sz="2400" dirty="0"/>
                  <a:t> component </a:t>
                </a:r>
                <a:r>
                  <a:rPr lang="en-US" altLang="nl-NL" sz="2400" i="1" dirty="0" err="1"/>
                  <a:t>C</a:t>
                </a:r>
                <a:r>
                  <a:rPr lang="en-US" altLang="nl-NL" sz="2400" i="1" baseline="-25000" dirty="0" err="1"/>
                  <a:t>j</a:t>
                </a:r>
                <a:endParaRPr lang="en-US" altLang="nl-NL" sz="2400" i="1" baseline="-25000" dirty="0"/>
              </a:p>
              <a:p>
                <a:pPr>
                  <a:lnSpc>
                    <a:spcPct val="105000"/>
                  </a:lnSpc>
                  <a:spcBef>
                    <a:spcPct val="0"/>
                  </a:spcBef>
                  <a:spcAft>
                    <a:spcPts val="800"/>
                  </a:spcAft>
                  <a:buClr>
                    <a:schemeClr val="tx1"/>
                  </a:buClr>
                </a:pPr>
                <a:r>
                  <a:rPr lang="en-US" altLang="nl-NL" sz="2400" dirty="0" err="1"/>
                  <a:t>Gekwadrateerde</a:t>
                </a:r>
                <a:r>
                  <a:rPr lang="en-US" altLang="nl-NL" sz="2400" dirty="0"/>
                  <a:t> </a:t>
                </a:r>
                <a:r>
                  <a:rPr lang="en-US" altLang="nl-NL" sz="2400" dirty="0" err="1"/>
                  <a:t>correlatie</a:t>
                </a:r>
                <a:r>
                  <a:rPr lang="en-US" altLang="nl-NL" sz="2400" dirty="0"/>
                  <a:t> </a:t>
                </a:r>
                <a:r>
                  <a:rPr lang="en-US" altLang="nl-NL" sz="2400" i="1" dirty="0"/>
                  <a:t>(a</a:t>
                </a:r>
                <a:r>
                  <a:rPr lang="en-US" altLang="nl-NL" sz="2400" i="1" baseline="-25000" dirty="0"/>
                  <a:t>ij</a:t>
                </a:r>
                <a:r>
                  <a:rPr lang="en-US" altLang="nl-NL" sz="2400" i="1" baseline="30000" dirty="0"/>
                  <a:t>2</a:t>
                </a:r>
                <a:r>
                  <a:rPr lang="en-US" altLang="nl-NL" sz="2400" i="1" dirty="0"/>
                  <a:t>) </a:t>
                </a:r>
                <a:r>
                  <a:rPr lang="en-US" altLang="nl-NL" sz="2400" dirty="0" err="1"/>
                  <a:t>geeft</a:t>
                </a:r>
                <a:r>
                  <a:rPr lang="en-US" altLang="nl-NL" sz="2400" dirty="0"/>
                  <a:t> </a:t>
                </a:r>
                <a:r>
                  <a:rPr lang="en-US" altLang="nl-NL" sz="2400" dirty="0" err="1"/>
                  <a:t>proportie</a:t>
                </a:r>
                <a:r>
                  <a:rPr lang="en-US" altLang="nl-NL" sz="2400" dirty="0"/>
                  <a:t> </a:t>
                </a:r>
                <a:r>
                  <a:rPr lang="en-US" altLang="nl-NL" sz="2400" dirty="0" err="1"/>
                  <a:t>variantie</a:t>
                </a:r>
                <a:r>
                  <a:rPr lang="en-US" altLang="nl-NL" sz="2400" dirty="0"/>
                  <a:t> in </a:t>
                </a:r>
                <a:r>
                  <a:rPr lang="en-US" altLang="nl-NL" sz="2400" dirty="0" err="1"/>
                  <a:t>variabele</a:t>
                </a:r>
                <a:r>
                  <a:rPr lang="en-US" altLang="nl-NL" sz="2400" dirty="0"/>
                  <a:t> </a:t>
                </a:r>
                <a:r>
                  <a:rPr lang="en-US" altLang="nl-NL" sz="2400" i="1" dirty="0"/>
                  <a:t>X</a:t>
                </a:r>
                <a:r>
                  <a:rPr lang="en-US" altLang="nl-NL" sz="2400" i="1" baseline="-25000" dirty="0"/>
                  <a:t>i</a:t>
                </a:r>
                <a:r>
                  <a:rPr lang="en-US" altLang="nl-NL" sz="2400" dirty="0"/>
                  <a:t> die </a:t>
                </a:r>
                <a:r>
                  <a:rPr lang="en-US" altLang="nl-NL" sz="2400" dirty="0" err="1"/>
                  <a:t>wordt</a:t>
                </a:r>
                <a:r>
                  <a:rPr lang="en-US" altLang="nl-NL" sz="2400" dirty="0"/>
                  <a:t> </a:t>
                </a:r>
                <a:r>
                  <a:rPr lang="en-US" altLang="nl-NL" sz="2400" dirty="0" err="1"/>
                  <a:t>verklaard</a:t>
                </a:r>
                <a:r>
                  <a:rPr lang="en-US" altLang="nl-NL" sz="2400" dirty="0"/>
                  <a:t> door component </a:t>
                </a:r>
                <a:r>
                  <a:rPr lang="en-US" altLang="nl-NL" sz="2400" i="1" dirty="0" err="1"/>
                  <a:t>C</a:t>
                </a:r>
                <a:r>
                  <a:rPr lang="en-US" altLang="nl-NL" sz="2400" i="1" baseline="-25000" dirty="0" err="1"/>
                  <a:t>j</a:t>
                </a:r>
                <a:r>
                  <a:rPr lang="en-US" altLang="nl-NL" sz="2400" i="1" baseline="-25000" dirty="0"/>
                  <a:t> </a:t>
                </a:r>
                <a:r>
                  <a:rPr lang="en-US" altLang="nl-NL" sz="2400" i="1" dirty="0"/>
                  <a:t> , </a:t>
                </a:r>
                <a:r>
                  <a:rPr lang="en-US" altLang="nl-NL" sz="2400" dirty="0"/>
                  <a:t>vice versa</a:t>
                </a:r>
              </a:p>
              <a:p>
                <a:pPr marL="0" indent="0">
                  <a:lnSpc>
                    <a:spcPct val="105000"/>
                  </a:lnSpc>
                  <a:spcBef>
                    <a:spcPct val="0"/>
                  </a:spcBef>
                  <a:spcAft>
                    <a:spcPts val="800"/>
                  </a:spcAft>
                  <a:buClr>
                    <a:schemeClr val="tx1"/>
                  </a:buClr>
                  <a:buNone/>
                </a:pPr>
                <a:r>
                  <a:rPr lang="en-US" altLang="nl-NL" dirty="0" err="1"/>
                  <a:t>Communaliteit</a:t>
                </a:r>
                <a:r>
                  <a:rPr lang="en-US" altLang="nl-NL" dirty="0"/>
                  <a:t>:</a:t>
                </a:r>
                <a:r>
                  <a:rPr lang="en-US" altLang="nl-NL" i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NL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nl-NL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nl-NL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nl-NL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NL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nl-NL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nl-NL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nl-NL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nl-NL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p>
                          <m:sSupPr>
                            <m:ctrlPr>
                              <a:rPr lang="nl-NL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nl-NL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nl-NL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  <m:sup>
                            <m:r>
                              <a:rPr lang="nl-NL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nl-NL" i="1" dirty="0"/>
              </a:p>
              <a:p>
                <a:pPr>
                  <a:lnSpc>
                    <a:spcPct val="105000"/>
                  </a:lnSpc>
                  <a:spcBef>
                    <a:spcPct val="0"/>
                  </a:spcBef>
                  <a:spcAft>
                    <a:spcPts val="800"/>
                  </a:spcAft>
                  <a:buClr>
                    <a:schemeClr val="tx1"/>
                  </a:buClr>
                </a:pPr>
                <a:r>
                  <a:rPr lang="en-US" altLang="nl-NL" sz="2400" dirty="0" err="1"/>
                  <a:t>Som</a:t>
                </a:r>
                <a:r>
                  <a:rPr lang="en-US" altLang="nl-NL" sz="2400" dirty="0"/>
                  <a:t> van </a:t>
                </a:r>
                <a:r>
                  <a:rPr lang="en-US" altLang="nl-NL" sz="2400" dirty="0" err="1"/>
                  <a:t>gekwadrateerde</a:t>
                </a:r>
                <a:r>
                  <a:rPr lang="en-US" altLang="nl-NL" sz="2400" dirty="0"/>
                  <a:t> </a:t>
                </a:r>
                <a:r>
                  <a:rPr lang="en-US" altLang="nl-NL" sz="2400" dirty="0" err="1"/>
                  <a:t>ladingen</a:t>
                </a:r>
                <a:r>
                  <a:rPr lang="en-US" altLang="nl-NL" sz="2400" dirty="0"/>
                  <a:t> van variable </a:t>
                </a:r>
                <a:r>
                  <a:rPr lang="en-US" altLang="nl-NL" sz="2400" i="1" dirty="0"/>
                  <a:t>X</a:t>
                </a:r>
                <a:r>
                  <a:rPr lang="en-US" altLang="nl-NL" sz="2400" i="1" baseline="-25000" dirty="0"/>
                  <a:t>i  </a:t>
                </a:r>
                <a:r>
                  <a:rPr lang="en-US" altLang="nl-NL" sz="2400" dirty="0"/>
                  <a:t>op </a:t>
                </a:r>
                <a:r>
                  <a:rPr lang="en-US" altLang="nl-NL" sz="2400" dirty="0" err="1"/>
                  <a:t>componenten</a:t>
                </a:r>
                <a:r>
                  <a:rPr lang="en-US" altLang="nl-NL" sz="2400" dirty="0"/>
                  <a:t> 1 tot </a:t>
                </a:r>
                <a:r>
                  <a:rPr lang="en-US" altLang="nl-NL" sz="2400" i="1" dirty="0"/>
                  <a:t>k</a:t>
                </a:r>
                <a:r>
                  <a:rPr lang="en-US" altLang="nl-NL" sz="2400" dirty="0"/>
                  <a:t> </a:t>
                </a:r>
              </a:p>
              <a:p>
                <a:pPr>
                  <a:lnSpc>
                    <a:spcPct val="105000"/>
                  </a:lnSpc>
                  <a:spcBef>
                    <a:spcPct val="0"/>
                  </a:spcBef>
                  <a:spcAft>
                    <a:spcPts val="800"/>
                  </a:spcAft>
                  <a:buNone/>
                </a:pPr>
                <a:r>
                  <a:rPr lang="en-US" altLang="nl-NL" dirty="0" err="1">
                    <a:solidFill>
                      <a:schemeClr val="tx1"/>
                    </a:solidFill>
                  </a:rPr>
                  <a:t>Eigenwaarde</a:t>
                </a:r>
                <a:r>
                  <a:rPr lang="en-US" altLang="nl-NL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nl-NL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nl-NL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nl-NL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nl-NL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nl-NL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nl-NL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p>
                          <m:sSupPr>
                            <m:ctrlPr>
                              <a:rPr lang="nl-NL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nl-NL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nl-NL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  <m:sup>
                            <m:r>
                              <a:rPr lang="nl-NL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nl-NL" i="1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5000"/>
                  </a:lnSpc>
                  <a:spcBef>
                    <a:spcPct val="0"/>
                  </a:spcBef>
                  <a:spcAft>
                    <a:spcPts val="800"/>
                  </a:spcAft>
                </a:pPr>
                <a:r>
                  <a:rPr lang="en-US" altLang="nl-NL" sz="2400" dirty="0" err="1">
                    <a:solidFill>
                      <a:schemeClr val="tx1"/>
                    </a:solidFill>
                  </a:rPr>
                  <a:t>Som</a:t>
                </a:r>
                <a:r>
                  <a:rPr lang="en-US" altLang="nl-NL" sz="2400" dirty="0">
                    <a:solidFill>
                      <a:schemeClr val="tx1"/>
                    </a:solidFill>
                  </a:rPr>
                  <a:t> van </a:t>
                </a:r>
                <a:r>
                  <a:rPr lang="en-US" altLang="nl-NL" sz="2400" dirty="0" err="1">
                    <a:solidFill>
                      <a:schemeClr val="tx1"/>
                    </a:solidFill>
                  </a:rPr>
                  <a:t>gekwadrateerde</a:t>
                </a:r>
                <a:r>
                  <a:rPr lang="en-US" altLang="nl-NL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nl-NL" sz="2400" dirty="0" err="1">
                    <a:solidFill>
                      <a:schemeClr val="tx1"/>
                    </a:solidFill>
                  </a:rPr>
                  <a:t>ladingen</a:t>
                </a:r>
                <a:r>
                  <a:rPr lang="en-US" altLang="nl-NL" sz="2400" dirty="0">
                    <a:solidFill>
                      <a:schemeClr val="tx1"/>
                    </a:solidFill>
                  </a:rPr>
                  <a:t> van items 1 tot </a:t>
                </a:r>
                <a:r>
                  <a:rPr lang="en-US" altLang="nl-NL" sz="2400" i="1" dirty="0">
                    <a:solidFill>
                      <a:schemeClr val="tx1"/>
                    </a:solidFill>
                  </a:rPr>
                  <a:t>p </a:t>
                </a:r>
                <a:r>
                  <a:rPr lang="en-US" altLang="nl-NL" sz="2400" dirty="0">
                    <a:solidFill>
                      <a:schemeClr val="tx1"/>
                    </a:solidFill>
                  </a:rPr>
                  <a:t>op </a:t>
                </a:r>
                <a:r>
                  <a:rPr lang="en-US" altLang="nl-NL" sz="2400" dirty="0"/>
                  <a:t>component </a:t>
                </a:r>
                <a:r>
                  <a:rPr lang="en-US" altLang="nl-NL" sz="2400" i="1" dirty="0" err="1"/>
                  <a:t>C</a:t>
                </a:r>
                <a:r>
                  <a:rPr lang="en-US" altLang="nl-NL" sz="2400" i="1" baseline="-25000" dirty="0" err="1"/>
                  <a:t>j</a:t>
                </a:r>
                <a:r>
                  <a:rPr lang="en-US" altLang="nl-NL" sz="2400" i="1" baseline="-25000" dirty="0"/>
                  <a:t> </a:t>
                </a:r>
                <a:endParaRPr lang="en-US" altLang="nl-NL" sz="2400" i="1" dirty="0">
                  <a:solidFill>
                    <a:schemeClr val="tx1"/>
                  </a:solidFill>
                </a:endParaRPr>
              </a:p>
              <a:p>
                <a:pPr marL="909637" lvl="2" indent="0">
                  <a:lnSpc>
                    <a:spcPct val="105000"/>
                  </a:lnSpc>
                  <a:spcBef>
                    <a:spcPct val="0"/>
                  </a:spcBef>
                  <a:spcAft>
                    <a:spcPts val="800"/>
                  </a:spcAft>
                  <a:buNone/>
                </a:pPr>
                <a:endParaRPr lang="en-US" altLang="nl-NL" sz="2400" dirty="0"/>
              </a:p>
              <a:p>
                <a:pPr marL="0" indent="0">
                  <a:buNone/>
                </a:pPr>
                <a:endParaRPr lang="nl-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0E0DEC-B5C3-4FD2-9BAE-BAA3A92282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1261" r="-464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0A7EE1D-6415-4ED4-A471-6F47C16D24B8}"/>
              </a:ext>
            </a:extLst>
          </p:cNvPr>
          <p:cNvSpPr txBox="1"/>
          <p:nvPr/>
        </p:nvSpPr>
        <p:spPr>
          <a:xfrm>
            <a:off x="9937854" y="203670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nl-NL" i="1" dirty="0">
                <a:latin typeface="Times New Roman" pitchFamily="18" charset="0"/>
              </a:rPr>
              <a:t>a</a:t>
            </a:r>
            <a:r>
              <a:rPr lang="nl-NL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nl-NL" i="1" dirty="0">
                <a:latin typeface="Times New Roman" pitchFamily="18" charset="0"/>
              </a:rPr>
              <a:t>a</a:t>
            </a:r>
            <a:r>
              <a:rPr lang="nl-NL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r>
              <a:rPr 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nl-NL" i="1" dirty="0">
                <a:latin typeface="Times New Roman" pitchFamily="18" charset="0"/>
              </a:rPr>
              <a:t>a</a:t>
            </a:r>
            <a:r>
              <a:rPr lang="nl-NL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  <a:r>
              <a:rPr 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nl-NL" i="1" dirty="0">
                <a:latin typeface="Times New Roman" pitchFamily="18" charset="0"/>
              </a:rPr>
              <a:t>a</a:t>
            </a:r>
            <a:r>
              <a:rPr lang="nl-NL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FF52DB5A-185D-423C-BE21-5D5B7AD6F6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46189" y="1172607"/>
            <a:ext cx="1107611" cy="697468"/>
          </a:xfrm>
          <a:prstGeom prst="ellipse">
            <a:avLst/>
          </a:prstGeom>
          <a:solidFill>
            <a:srgbClr val="339933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r>
              <a:rPr lang="en-US" sz="2400" i="1" dirty="0">
                <a:solidFill>
                  <a:srgbClr val="FFFFFF"/>
                </a:solidFill>
              </a:rPr>
              <a:t>F</a:t>
            </a:r>
            <a:r>
              <a:rPr lang="en-US" sz="2400" baseline="-25000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A36D03D0-376F-4C33-BF67-751B1493333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9890905" y="2466034"/>
            <a:ext cx="377028" cy="310945"/>
          </a:xfrm>
          <a:prstGeom prst="rect">
            <a:avLst/>
          </a:prstGeom>
          <a:solidFill>
            <a:srgbClr val="339933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</a:rPr>
              <a:t>X1</a:t>
            </a:r>
            <a:endParaRPr lang="en-US" i="1" baseline="-25000" dirty="0">
              <a:solidFill>
                <a:srgbClr val="FFFFFF"/>
              </a:solidFill>
            </a:endParaRPr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C6BE55AB-E789-45E1-A554-41022C4A14C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0422964" y="2462641"/>
            <a:ext cx="377028" cy="310945"/>
          </a:xfrm>
          <a:prstGeom prst="rect">
            <a:avLst/>
          </a:prstGeom>
          <a:solidFill>
            <a:srgbClr val="339933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</a:rPr>
              <a:t>X2</a:t>
            </a:r>
            <a:endParaRPr lang="en-US" i="1" dirty="0">
              <a:solidFill>
                <a:srgbClr val="FFFFFF"/>
              </a:solidFill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5BED8EEF-9E00-467C-9C2C-6B09ADC2078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0961326" y="2465820"/>
            <a:ext cx="377028" cy="310945"/>
          </a:xfrm>
          <a:prstGeom prst="rect">
            <a:avLst/>
          </a:prstGeom>
          <a:solidFill>
            <a:srgbClr val="339933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</a:rPr>
              <a:t>X3</a:t>
            </a:r>
            <a:endParaRPr lang="en-US" i="1" dirty="0">
              <a:solidFill>
                <a:srgbClr val="FFFFFF"/>
              </a:solidFill>
            </a:endParaRP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6C5C497E-7AFE-40FF-8A2E-18C41314FCA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516183" y="2466034"/>
            <a:ext cx="377028" cy="310945"/>
          </a:xfrm>
          <a:prstGeom prst="rect">
            <a:avLst/>
          </a:prstGeom>
          <a:solidFill>
            <a:srgbClr val="339933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</a:rPr>
              <a:t>X4</a:t>
            </a:r>
            <a:endParaRPr lang="en-US" i="1" dirty="0">
              <a:solidFill>
                <a:srgbClr val="FFFFFF"/>
              </a:solidFill>
            </a:endParaRPr>
          </a:p>
        </p:txBody>
      </p:sp>
      <p:sp>
        <p:nvSpPr>
          <p:cNvPr id="20" name="Line 22">
            <a:extLst>
              <a:ext uri="{FF2B5EF4-FFF2-40B4-BE49-F238E27FC236}">
                <a16:creationId xmlns:a16="http://schemas.microsoft.com/office/drawing/2014/main" id="{EAED4E53-A451-4248-A2B8-64774AB66808}"/>
              </a:ext>
            </a:extLst>
          </p:cNvPr>
          <p:cNvSpPr>
            <a:spLocks noChangeShapeType="1"/>
          </p:cNvSpPr>
          <p:nvPr/>
        </p:nvSpPr>
        <p:spPr bwMode="auto">
          <a:xfrm>
            <a:off x="11149843" y="1748673"/>
            <a:ext cx="528353" cy="66100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nl-NL" sz="2400">
              <a:solidFill>
                <a:srgbClr val="000000"/>
              </a:solidFill>
            </a:endParaRPr>
          </a:p>
        </p:txBody>
      </p:sp>
      <p:sp>
        <p:nvSpPr>
          <p:cNvPr id="21" name="Line 22">
            <a:extLst>
              <a:ext uri="{FF2B5EF4-FFF2-40B4-BE49-F238E27FC236}">
                <a16:creationId xmlns:a16="http://schemas.microsoft.com/office/drawing/2014/main" id="{535D2E19-47A2-4CBB-8ED7-5251F332A97D}"/>
              </a:ext>
            </a:extLst>
          </p:cNvPr>
          <p:cNvSpPr>
            <a:spLocks noChangeShapeType="1"/>
          </p:cNvSpPr>
          <p:nvPr/>
        </p:nvSpPr>
        <p:spPr bwMode="auto">
          <a:xfrm>
            <a:off x="10961326" y="1870077"/>
            <a:ext cx="188514" cy="5925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nl-NL" sz="2400">
              <a:solidFill>
                <a:srgbClr val="000000"/>
              </a:solidFill>
            </a:endParaRPr>
          </a:p>
        </p:txBody>
      </p:sp>
      <p:sp>
        <p:nvSpPr>
          <p:cNvPr id="22" name="Line 22">
            <a:extLst>
              <a:ext uri="{FF2B5EF4-FFF2-40B4-BE49-F238E27FC236}">
                <a16:creationId xmlns:a16="http://schemas.microsoft.com/office/drawing/2014/main" id="{4351DB6F-D0F8-4D0A-9FDD-C1ADE86A84F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611480" y="1876541"/>
            <a:ext cx="107509" cy="58609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nl-NL" sz="2400">
              <a:solidFill>
                <a:srgbClr val="000000"/>
              </a:solidFill>
            </a:endParaRPr>
          </a:p>
        </p:txBody>
      </p:sp>
      <p:sp>
        <p:nvSpPr>
          <p:cNvPr id="23" name="Line 22">
            <a:extLst>
              <a:ext uri="{FF2B5EF4-FFF2-40B4-BE49-F238E27FC236}">
                <a16:creationId xmlns:a16="http://schemas.microsoft.com/office/drawing/2014/main" id="{2F2DD56F-5CB0-4263-9DD0-4177EA08009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079420" y="1748673"/>
            <a:ext cx="360287" cy="71735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nl-NL" sz="240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6319D-BFC9-4A8C-BBAB-6A02E2AB3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2278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DD5A0-171E-4DF0-875C-40033CC95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Ladingen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communaliteiten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&amp;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eigenwaardes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DB2415-918A-4249-9799-BEE2DAD4DB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nl-NL" sz="2200" dirty="0"/>
                  <a:t>Eigenwaarde: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nl-NL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p>
                          <m:sSupPr>
                            <m:ctrlPr>
                              <a:rPr lang="nl-NL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nl-NL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nl-NL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  <m:sup>
                            <m:r>
                              <a:rPr lang="nl-NL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200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nl-NL" sz="2200" dirty="0"/>
              </a:p>
              <a:p>
                <a:pPr marL="0" indent="0">
                  <a:buNone/>
                </a:pPr>
                <a:endParaRPr lang="en-US" altLang="nl-NL" sz="2200" dirty="0"/>
              </a:p>
              <a:p>
                <a:endParaRPr lang="nl-NL" sz="2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DB2415-918A-4249-9799-BEE2DAD4DB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4" t="-1274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89946-C2C6-41F8-8F44-2A6DE2AA6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19</a:t>
            </a:fld>
            <a:endParaRPr lang="nl-NL"/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DA38E27B-8AA8-BE61-574E-8C2817AE6F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3713" y="3582344"/>
            <a:ext cx="8504237" cy="2693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90500" indent="-190500">
              <a:spcBef>
                <a:spcPct val="20000"/>
              </a:spcBef>
              <a:buChar char="•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32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8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0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0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0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0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0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0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>
              <a:spcBef>
                <a:spcPct val="0"/>
              </a:spcBef>
              <a:spcAft>
                <a:spcPts val="900"/>
              </a:spcAft>
              <a:buNone/>
            </a:pPr>
            <a:r>
              <a:rPr lang="en-US" altLang="nl-NL" sz="2200" dirty="0">
                <a:latin typeface="Times New Roman" pitchFamily="18" charset="0"/>
              </a:rPr>
              <a:t>Item	</a:t>
            </a:r>
            <a:r>
              <a:rPr lang="en-US" altLang="nl-NL" sz="2200" i="1" dirty="0">
                <a:latin typeface="Times New Roman" pitchFamily="18" charset="0"/>
              </a:rPr>
              <a:t> a</a:t>
            </a:r>
            <a:r>
              <a:rPr lang="en-US" altLang="nl-NL" sz="2200" baseline="-25000" dirty="0">
                <a:latin typeface="Times New Roman" pitchFamily="18" charset="0"/>
              </a:rPr>
              <a:t>i1</a:t>
            </a:r>
            <a:r>
              <a:rPr lang="en-US" altLang="nl-NL" sz="2200" i="1" baseline="30000" dirty="0">
                <a:latin typeface="Times New Roman" pitchFamily="18" charset="0"/>
              </a:rPr>
              <a:t> </a:t>
            </a:r>
            <a:r>
              <a:rPr lang="en-US" altLang="nl-NL" sz="2200" i="1" dirty="0">
                <a:latin typeface="Times New Roman" pitchFamily="18" charset="0"/>
              </a:rPr>
              <a:t>	a</a:t>
            </a:r>
            <a:r>
              <a:rPr lang="en-US" altLang="nl-NL" sz="2200" baseline="-25000" dirty="0">
                <a:latin typeface="Times New Roman" pitchFamily="18" charset="0"/>
              </a:rPr>
              <a:t>i2</a:t>
            </a:r>
            <a:endParaRPr lang="en-US" altLang="nl-NL" sz="2200" dirty="0">
              <a:latin typeface="Times New Roman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nl-NL" sz="2200" dirty="0">
                <a:latin typeface="Times New Roman" pitchFamily="18" charset="0"/>
              </a:rPr>
              <a:t>   </a:t>
            </a:r>
            <a:r>
              <a:rPr lang="en-US" altLang="nl-NL" sz="2200" i="1" dirty="0">
                <a:solidFill>
                  <a:srgbClr val="0A0ACC"/>
                </a:solidFill>
                <a:latin typeface="Times New Roman" pitchFamily="18" charset="0"/>
              </a:rPr>
              <a:t>X</a:t>
            </a:r>
            <a:r>
              <a:rPr lang="en-US" altLang="nl-NL" sz="2200" baseline="-25000" dirty="0">
                <a:solidFill>
                  <a:srgbClr val="0A0ACC"/>
                </a:solidFill>
                <a:latin typeface="Times New Roman" pitchFamily="18" charset="0"/>
              </a:rPr>
              <a:t>1</a:t>
            </a:r>
            <a:r>
              <a:rPr lang="en-US" altLang="nl-NL" sz="2200" dirty="0">
                <a:latin typeface="Times New Roman" pitchFamily="18" charset="0"/>
              </a:rPr>
              <a:t>	.859	-.317	.738	.100	.838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nl-NL" sz="2200" dirty="0">
                <a:latin typeface="Times New Roman" pitchFamily="18" charset="0"/>
              </a:rPr>
              <a:t>   </a:t>
            </a:r>
            <a:r>
              <a:rPr lang="en-US" altLang="nl-NL" sz="2200" i="1" dirty="0">
                <a:solidFill>
                  <a:srgbClr val="0A0ACC"/>
                </a:solidFill>
                <a:latin typeface="Times New Roman" pitchFamily="18" charset="0"/>
              </a:rPr>
              <a:t>X</a:t>
            </a:r>
            <a:r>
              <a:rPr lang="en-US" altLang="nl-NL" sz="2200" baseline="-25000" dirty="0">
                <a:solidFill>
                  <a:srgbClr val="0A0ACC"/>
                </a:solidFill>
                <a:latin typeface="Times New Roman" pitchFamily="18" charset="0"/>
              </a:rPr>
              <a:t>2</a:t>
            </a:r>
            <a:r>
              <a:rPr lang="en-US" altLang="nl-NL" sz="2200" dirty="0">
                <a:latin typeface="Times New Roman" pitchFamily="18" charset="0"/>
              </a:rPr>
              <a:t>	.813	-.353	.661	.125	.786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nl-NL" sz="2200" dirty="0">
                <a:latin typeface="Times New Roman" pitchFamily="18" charset="0"/>
              </a:rPr>
              <a:t>   </a:t>
            </a:r>
            <a:r>
              <a:rPr lang="en-US" altLang="nl-NL" sz="2200" i="1" dirty="0">
                <a:solidFill>
                  <a:srgbClr val="0A0ACC"/>
                </a:solidFill>
                <a:latin typeface="Times New Roman" pitchFamily="18" charset="0"/>
              </a:rPr>
              <a:t>X</a:t>
            </a:r>
            <a:r>
              <a:rPr lang="en-US" altLang="nl-NL" sz="2200" baseline="-25000" dirty="0">
                <a:solidFill>
                  <a:srgbClr val="0A0ACC"/>
                </a:solidFill>
                <a:latin typeface="Times New Roman" pitchFamily="18" charset="0"/>
              </a:rPr>
              <a:t>3</a:t>
            </a:r>
            <a:r>
              <a:rPr lang="en-US" altLang="nl-NL" sz="2200" dirty="0">
                <a:latin typeface="Times New Roman" pitchFamily="18" charset="0"/>
              </a:rPr>
              <a:t>	.802	-.248	.643	.062	.705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nl-NL" sz="2200" dirty="0">
                <a:latin typeface="Times New Roman" pitchFamily="18" charset="0"/>
              </a:rPr>
              <a:t>   </a:t>
            </a:r>
            <a:r>
              <a:rPr lang="en-US" altLang="nl-NL" sz="2200" i="1" dirty="0">
                <a:solidFill>
                  <a:srgbClr val="FF0306"/>
                </a:solidFill>
                <a:latin typeface="Times New Roman" pitchFamily="18" charset="0"/>
              </a:rPr>
              <a:t>X</a:t>
            </a:r>
            <a:r>
              <a:rPr lang="en-US" altLang="nl-NL" sz="2200" baseline="-25000" dirty="0">
                <a:solidFill>
                  <a:srgbClr val="FF0306"/>
                </a:solidFill>
                <a:latin typeface="Times New Roman" pitchFamily="18" charset="0"/>
              </a:rPr>
              <a:t>4</a:t>
            </a:r>
            <a:r>
              <a:rPr lang="en-US" altLang="nl-NL" sz="2200" dirty="0">
                <a:latin typeface="Times New Roman" pitchFamily="18" charset="0"/>
              </a:rPr>
              <a:t>	.767	.450	.588	.203	.791</a:t>
            </a:r>
          </a:p>
          <a:p>
            <a:pPr>
              <a:spcBef>
                <a:spcPct val="0"/>
              </a:spcBef>
              <a:spcAft>
                <a:spcPts val="900"/>
              </a:spcAft>
              <a:buNone/>
            </a:pPr>
            <a:r>
              <a:rPr lang="en-US" altLang="nl-NL" sz="2200" dirty="0">
                <a:latin typeface="Times New Roman" pitchFamily="18" charset="0"/>
              </a:rPr>
              <a:t>   </a:t>
            </a:r>
            <a:r>
              <a:rPr lang="en-US" altLang="nl-NL" sz="2200" i="1" dirty="0">
                <a:solidFill>
                  <a:srgbClr val="FF0306"/>
                </a:solidFill>
                <a:latin typeface="Times New Roman" pitchFamily="18" charset="0"/>
              </a:rPr>
              <a:t>X</a:t>
            </a:r>
            <a:r>
              <a:rPr lang="en-US" altLang="nl-NL" sz="2200" baseline="-25000" dirty="0">
                <a:solidFill>
                  <a:srgbClr val="FF0306"/>
                </a:solidFill>
                <a:latin typeface="Times New Roman" pitchFamily="18" charset="0"/>
              </a:rPr>
              <a:t>5</a:t>
            </a:r>
            <a:r>
              <a:rPr lang="en-US" altLang="nl-NL" sz="2200" dirty="0">
                <a:latin typeface="Times New Roman" pitchFamily="18" charset="0"/>
              </a:rPr>
              <a:t>	.705	.586	.497	.343	.840</a:t>
            </a:r>
          </a:p>
          <a:p>
            <a:pPr>
              <a:spcBef>
                <a:spcPct val="0"/>
              </a:spcBef>
              <a:spcAft>
                <a:spcPts val="900"/>
              </a:spcAft>
              <a:buNone/>
            </a:pPr>
            <a:endParaRPr lang="en-US" altLang="nl-NL" sz="2200" dirty="0">
              <a:latin typeface="Times New Roman" pitchFamily="18" charset="0"/>
            </a:endParaRPr>
          </a:p>
        </p:txBody>
      </p:sp>
      <p:sp>
        <p:nvSpPr>
          <p:cNvPr id="17" name="Line 7">
            <a:extLst>
              <a:ext uri="{FF2B5EF4-FFF2-40B4-BE49-F238E27FC236}">
                <a16:creationId xmlns:a16="http://schemas.microsoft.com/office/drawing/2014/main" id="{1CD6C57B-FD9F-5E29-131F-6624C89BB51D}"/>
              </a:ext>
            </a:extLst>
          </p:cNvPr>
          <p:cNvSpPr>
            <a:spLocks noChangeShapeType="1"/>
          </p:cNvSpPr>
          <p:nvPr/>
        </p:nvSpPr>
        <p:spPr bwMode="auto">
          <a:xfrm>
            <a:off x="1159697" y="5789286"/>
            <a:ext cx="7693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18" name="Line 8">
            <a:extLst>
              <a:ext uri="{FF2B5EF4-FFF2-40B4-BE49-F238E27FC236}">
                <a16:creationId xmlns:a16="http://schemas.microsoft.com/office/drawing/2014/main" id="{70EA1D29-B271-C46B-28B9-0A1DDE58F798}"/>
              </a:ext>
            </a:extLst>
          </p:cNvPr>
          <p:cNvSpPr>
            <a:spLocks noChangeShapeType="1"/>
          </p:cNvSpPr>
          <p:nvPr/>
        </p:nvSpPr>
        <p:spPr bwMode="auto">
          <a:xfrm>
            <a:off x="1159697" y="4054148"/>
            <a:ext cx="7693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19" name="Line 8">
            <a:extLst>
              <a:ext uri="{FF2B5EF4-FFF2-40B4-BE49-F238E27FC236}">
                <a16:creationId xmlns:a16="http://schemas.microsoft.com/office/drawing/2014/main" id="{539D4EC1-E447-B614-C031-09B718A3C422}"/>
              </a:ext>
            </a:extLst>
          </p:cNvPr>
          <p:cNvSpPr>
            <a:spLocks noChangeShapeType="1"/>
          </p:cNvSpPr>
          <p:nvPr/>
        </p:nvSpPr>
        <p:spPr bwMode="auto">
          <a:xfrm>
            <a:off x="1231705" y="3510336"/>
            <a:ext cx="7693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B67A5B81-9785-67CE-C56A-661125B097B1}"/>
              </a:ext>
            </a:extLst>
          </p:cNvPr>
          <p:cNvSpPr/>
          <p:nvPr/>
        </p:nvSpPr>
        <p:spPr bwMode="auto">
          <a:xfrm>
            <a:off x="7856438" y="3426067"/>
            <a:ext cx="1676806" cy="3612663"/>
          </a:xfrm>
          <a:prstGeom prst="rect">
            <a:avLst/>
          </a:prstGeom>
          <a:solidFill>
            <a:schemeClr val="bg1"/>
          </a:solidFill>
          <a:ln w="38100" cap="flat" cmpd="dbl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Calibri" pitchFamily="34" charset="0"/>
            </a:endParaRPr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18B0F3A5-FBD6-DF77-6076-56B0B5CEB039}"/>
              </a:ext>
            </a:extLst>
          </p:cNvPr>
          <p:cNvSpPr/>
          <p:nvPr/>
        </p:nvSpPr>
        <p:spPr bwMode="auto">
          <a:xfrm>
            <a:off x="5029200" y="3399857"/>
            <a:ext cx="2816276" cy="2562293"/>
          </a:xfrm>
          <a:prstGeom prst="rect">
            <a:avLst/>
          </a:prstGeom>
          <a:solidFill>
            <a:schemeClr val="bg1"/>
          </a:solidFill>
          <a:ln w="38100" cap="flat" cmpd="dbl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6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16" grpId="0"/>
      <p:bldP spid="17" grpId="0" animBg="1"/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0E2F1-EA1C-4E0E-9320-2A06C0301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Principale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Componenten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Analyse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DD08C-2A3E-42CF-8B31-CC39B4FD6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Connectie</a:t>
            </a:r>
            <a:r>
              <a:rPr lang="en-US" dirty="0"/>
              <a:t> met </a:t>
            </a:r>
            <a:r>
              <a:rPr lang="en-US" dirty="0" err="1"/>
              <a:t>eerdere</a:t>
            </a:r>
            <a:r>
              <a:rPr lang="en-US" dirty="0"/>
              <a:t> </a:t>
            </a:r>
            <a:r>
              <a:rPr lang="en-US" dirty="0" err="1"/>
              <a:t>onderwerpen</a:t>
            </a:r>
            <a:r>
              <a:rPr lang="en-US" dirty="0"/>
              <a:t>:</a:t>
            </a:r>
          </a:p>
          <a:p>
            <a:r>
              <a:rPr lang="en-US" dirty="0"/>
              <a:t>Week 1: PCA is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schalingstechniek</a:t>
            </a:r>
            <a:r>
              <a:rPr lang="en-US" dirty="0"/>
              <a:t>.</a:t>
            </a:r>
          </a:p>
          <a:p>
            <a:r>
              <a:rPr lang="en-US" dirty="0"/>
              <a:t>Week 2: </a:t>
            </a:r>
            <a:r>
              <a:rPr lang="en-US" dirty="0" err="1"/>
              <a:t>Betrouwbare</a:t>
            </a:r>
            <a:r>
              <a:rPr lang="en-US" dirty="0"/>
              <a:t> </a:t>
            </a:r>
            <a:r>
              <a:rPr lang="en-US" dirty="0" err="1"/>
              <a:t>testscores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</a:t>
            </a:r>
            <a:r>
              <a:rPr lang="en-US" dirty="0" err="1"/>
              <a:t>gemaakt</a:t>
            </a:r>
            <a:r>
              <a:rPr lang="en-US" dirty="0"/>
              <a:t> </a:t>
            </a:r>
            <a:r>
              <a:rPr lang="en-US" dirty="0" err="1"/>
              <a:t>m.b.v</a:t>
            </a:r>
            <a:r>
              <a:rPr lang="en-US" dirty="0"/>
              <a:t>. PCA.</a:t>
            </a:r>
          </a:p>
          <a:p>
            <a:r>
              <a:rPr lang="en-US" dirty="0"/>
              <a:t>Week 3: PCA </a:t>
            </a:r>
            <a:r>
              <a:rPr lang="en-US" dirty="0" err="1"/>
              <a:t>evalueert</a:t>
            </a:r>
            <a:r>
              <a:rPr lang="en-US" dirty="0"/>
              <a:t> interne </a:t>
            </a:r>
            <a:r>
              <a:rPr lang="en-US" dirty="0" err="1"/>
              <a:t>structuur</a:t>
            </a:r>
            <a:r>
              <a:rPr lang="en-US" dirty="0"/>
              <a:t>.</a:t>
            </a:r>
          </a:p>
          <a:p>
            <a:pPr lvl="1"/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F14E8-CEED-4556-8403-BECAFD4F3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182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DD5A0-171E-4DF0-875C-40033CC95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Ladingen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communaliteiten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&amp;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eigenwaardes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DB2415-918A-4249-9799-BEE2DAD4DB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nl-NL" sz="2200" dirty="0"/>
                  <a:t>Eigenwaarde: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nl-NL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p>
                          <m:sSupPr>
                            <m:ctrlPr>
                              <a:rPr lang="nl-NL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nl-NL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nl-NL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  <m:sup>
                            <m:r>
                              <a:rPr lang="nl-NL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nl-NL" sz="2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DB2415-918A-4249-9799-BEE2DAD4DB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4" t="-1274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B09458DC-68B6-4272-B285-8A7DD1ABF8C5}"/>
              </a:ext>
            </a:extLst>
          </p:cNvPr>
          <p:cNvSpPr txBox="1">
            <a:spLocks noChangeArrowheads="1"/>
          </p:cNvSpPr>
          <p:nvPr/>
        </p:nvSpPr>
        <p:spPr>
          <a:xfrm>
            <a:off x="1015681" y="1926721"/>
            <a:ext cx="8243887" cy="4340696"/>
          </a:xfrm>
          <a:prstGeom prst="rect">
            <a:avLst/>
          </a:prstGeom>
        </p:spPr>
        <p:txBody>
          <a:bodyPr/>
          <a:lstStyle>
            <a:lvl1pPr marL="469900" indent="-469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E9200B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93913" indent="-3984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51113" indent="-3984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3008313" indent="-3984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65513" indent="-3984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922713" indent="-3984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 defTabSz="461963" eaLnBrk="1" hangingPunct="1">
              <a:spcBef>
                <a:spcPts val="0"/>
              </a:spcBef>
              <a:buNone/>
            </a:pPr>
            <a:endParaRPr lang="nl-NL" sz="2000" dirty="0">
              <a:solidFill>
                <a:srgbClr val="000000"/>
              </a:solidFill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55A0515D-A1D0-44ED-9325-8FF9B7C525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3713" y="3582344"/>
            <a:ext cx="8504237" cy="3600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90500" indent="-190500">
              <a:spcBef>
                <a:spcPct val="20000"/>
              </a:spcBef>
              <a:buChar char="•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32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8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0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0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0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0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0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0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>
              <a:spcBef>
                <a:spcPct val="0"/>
              </a:spcBef>
              <a:spcAft>
                <a:spcPts val="900"/>
              </a:spcAft>
              <a:buNone/>
            </a:pPr>
            <a:r>
              <a:rPr lang="en-US" altLang="nl-NL" sz="2200" dirty="0">
                <a:latin typeface="Times New Roman" pitchFamily="18" charset="0"/>
              </a:rPr>
              <a:t>Item	</a:t>
            </a:r>
            <a:r>
              <a:rPr lang="en-US" altLang="nl-NL" sz="2200" i="1" dirty="0">
                <a:latin typeface="Times New Roman" pitchFamily="18" charset="0"/>
              </a:rPr>
              <a:t> a</a:t>
            </a:r>
            <a:r>
              <a:rPr lang="en-US" altLang="nl-NL" sz="2200" baseline="-25000" dirty="0">
                <a:latin typeface="Times New Roman" pitchFamily="18" charset="0"/>
              </a:rPr>
              <a:t>i1</a:t>
            </a:r>
            <a:r>
              <a:rPr lang="en-US" altLang="nl-NL" sz="2200" i="1" baseline="30000" dirty="0">
                <a:latin typeface="Times New Roman" pitchFamily="18" charset="0"/>
              </a:rPr>
              <a:t> </a:t>
            </a:r>
            <a:r>
              <a:rPr lang="en-US" altLang="nl-NL" sz="2200" i="1" dirty="0">
                <a:latin typeface="Times New Roman" pitchFamily="18" charset="0"/>
              </a:rPr>
              <a:t>	a</a:t>
            </a:r>
            <a:r>
              <a:rPr lang="en-US" altLang="nl-NL" sz="2200" baseline="-25000" dirty="0">
                <a:latin typeface="Times New Roman" pitchFamily="18" charset="0"/>
              </a:rPr>
              <a:t>i2  </a:t>
            </a:r>
            <a:r>
              <a:rPr lang="en-US" altLang="nl-NL" sz="2200" i="1" baseline="30000" dirty="0">
                <a:latin typeface="Times New Roman" pitchFamily="18" charset="0"/>
              </a:rPr>
              <a:t> </a:t>
            </a:r>
            <a:r>
              <a:rPr lang="en-US" altLang="nl-NL" sz="2200" i="1" dirty="0">
                <a:latin typeface="Times New Roman" pitchFamily="18" charset="0"/>
              </a:rPr>
              <a:t>	 a</a:t>
            </a:r>
            <a:r>
              <a:rPr lang="en-US" altLang="nl-NL" sz="2200" baseline="-25000" dirty="0">
                <a:latin typeface="Times New Roman" pitchFamily="18" charset="0"/>
              </a:rPr>
              <a:t>i1</a:t>
            </a:r>
            <a:r>
              <a:rPr lang="en-US" altLang="nl-NL" sz="2200" i="1" baseline="30000" dirty="0">
                <a:latin typeface="Times New Roman" pitchFamily="18" charset="0"/>
              </a:rPr>
              <a:t>2 </a:t>
            </a:r>
            <a:r>
              <a:rPr lang="en-US" altLang="nl-NL" sz="2200" i="1" dirty="0">
                <a:latin typeface="Times New Roman" pitchFamily="18" charset="0"/>
              </a:rPr>
              <a:t>	a</a:t>
            </a:r>
            <a:r>
              <a:rPr lang="en-US" altLang="nl-NL" sz="2200" baseline="-25000" dirty="0">
                <a:latin typeface="Times New Roman" pitchFamily="18" charset="0"/>
              </a:rPr>
              <a:t>i2</a:t>
            </a:r>
            <a:r>
              <a:rPr lang="en-US" altLang="nl-NL" sz="2200" i="1" baseline="30000" dirty="0">
                <a:latin typeface="Times New Roman" pitchFamily="18" charset="0"/>
              </a:rPr>
              <a:t>2 </a:t>
            </a:r>
            <a:r>
              <a:rPr lang="en-US" altLang="nl-NL" sz="2200" i="1" dirty="0">
                <a:latin typeface="Times New Roman" pitchFamily="18" charset="0"/>
              </a:rPr>
              <a:t>	h</a:t>
            </a:r>
            <a:r>
              <a:rPr lang="en-US" altLang="nl-NL" sz="2200" i="1" baseline="-25000" dirty="0">
                <a:latin typeface="Times New Roman" pitchFamily="18" charset="0"/>
              </a:rPr>
              <a:t>i</a:t>
            </a:r>
            <a:r>
              <a:rPr lang="en-US" altLang="nl-NL" sz="2200" i="1" baseline="30000" dirty="0">
                <a:latin typeface="Times New Roman" pitchFamily="18" charset="0"/>
              </a:rPr>
              <a:t>2 </a:t>
            </a:r>
            <a:endParaRPr lang="en-US" altLang="nl-NL" sz="2200" dirty="0">
              <a:latin typeface="Times New Roman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 altLang="nl-NL" sz="2200" dirty="0">
                <a:latin typeface="Times New Roman" pitchFamily="18" charset="0"/>
              </a:rPr>
              <a:t>   </a:t>
            </a:r>
            <a:r>
              <a:rPr lang="en-US" altLang="nl-NL" sz="2200" i="1" dirty="0">
                <a:solidFill>
                  <a:srgbClr val="0A0ACC"/>
                </a:solidFill>
                <a:latin typeface="Times New Roman" pitchFamily="18" charset="0"/>
              </a:rPr>
              <a:t>X</a:t>
            </a:r>
            <a:r>
              <a:rPr lang="en-US" altLang="nl-NL" sz="2200" baseline="-25000" dirty="0">
                <a:solidFill>
                  <a:srgbClr val="0A0ACC"/>
                </a:solidFill>
                <a:latin typeface="Times New Roman" pitchFamily="18" charset="0"/>
              </a:rPr>
              <a:t>1</a:t>
            </a:r>
            <a:r>
              <a:rPr lang="en-US" altLang="nl-NL" sz="2200" dirty="0">
                <a:latin typeface="Times New Roman" pitchFamily="18" charset="0"/>
              </a:rPr>
              <a:t>	.859	-.317	.738	.100	.838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nl-NL" sz="2200" dirty="0">
                <a:latin typeface="Times New Roman" pitchFamily="18" charset="0"/>
              </a:rPr>
              <a:t>   </a:t>
            </a:r>
            <a:r>
              <a:rPr lang="en-US" altLang="nl-NL" sz="2200" i="1" dirty="0">
                <a:solidFill>
                  <a:srgbClr val="0A0ACC"/>
                </a:solidFill>
                <a:latin typeface="Times New Roman" pitchFamily="18" charset="0"/>
              </a:rPr>
              <a:t>X</a:t>
            </a:r>
            <a:r>
              <a:rPr lang="en-US" altLang="nl-NL" sz="2200" baseline="-25000" dirty="0">
                <a:solidFill>
                  <a:srgbClr val="0A0ACC"/>
                </a:solidFill>
                <a:latin typeface="Times New Roman" pitchFamily="18" charset="0"/>
              </a:rPr>
              <a:t>2</a:t>
            </a:r>
            <a:r>
              <a:rPr lang="en-US" altLang="nl-NL" sz="2200" dirty="0">
                <a:latin typeface="Times New Roman" pitchFamily="18" charset="0"/>
              </a:rPr>
              <a:t>	.813	-.353	.661	.125	.786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nl-NL" sz="2200" dirty="0">
                <a:latin typeface="Times New Roman" pitchFamily="18" charset="0"/>
              </a:rPr>
              <a:t>   </a:t>
            </a:r>
            <a:r>
              <a:rPr lang="en-US" altLang="nl-NL" sz="2200" i="1" dirty="0">
                <a:solidFill>
                  <a:srgbClr val="0A0ACC"/>
                </a:solidFill>
                <a:latin typeface="Times New Roman" pitchFamily="18" charset="0"/>
              </a:rPr>
              <a:t>X</a:t>
            </a:r>
            <a:r>
              <a:rPr lang="en-US" altLang="nl-NL" sz="2200" baseline="-25000" dirty="0">
                <a:solidFill>
                  <a:srgbClr val="0A0ACC"/>
                </a:solidFill>
                <a:latin typeface="Times New Roman" pitchFamily="18" charset="0"/>
              </a:rPr>
              <a:t>3</a:t>
            </a:r>
            <a:r>
              <a:rPr lang="en-US" altLang="nl-NL" sz="2200" dirty="0">
                <a:latin typeface="Times New Roman" pitchFamily="18" charset="0"/>
              </a:rPr>
              <a:t>	.802	-.248	.643	.062	.705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nl-NL" sz="2200" dirty="0">
                <a:latin typeface="Times New Roman" pitchFamily="18" charset="0"/>
              </a:rPr>
              <a:t>   </a:t>
            </a:r>
            <a:r>
              <a:rPr lang="en-US" altLang="nl-NL" sz="2200" i="1" dirty="0">
                <a:solidFill>
                  <a:srgbClr val="FF0306"/>
                </a:solidFill>
                <a:latin typeface="Times New Roman" pitchFamily="18" charset="0"/>
              </a:rPr>
              <a:t>X</a:t>
            </a:r>
            <a:r>
              <a:rPr lang="en-US" altLang="nl-NL" sz="2200" baseline="-25000" dirty="0">
                <a:solidFill>
                  <a:srgbClr val="FF0306"/>
                </a:solidFill>
                <a:latin typeface="Times New Roman" pitchFamily="18" charset="0"/>
              </a:rPr>
              <a:t>4</a:t>
            </a:r>
            <a:r>
              <a:rPr lang="en-US" altLang="nl-NL" sz="2200" dirty="0">
                <a:latin typeface="Times New Roman" pitchFamily="18" charset="0"/>
              </a:rPr>
              <a:t>	.767	.450	.588	.203	.791</a:t>
            </a:r>
          </a:p>
          <a:p>
            <a:pPr>
              <a:spcBef>
                <a:spcPct val="0"/>
              </a:spcBef>
              <a:spcAft>
                <a:spcPts val="900"/>
              </a:spcAft>
              <a:buNone/>
            </a:pPr>
            <a:r>
              <a:rPr lang="en-US" altLang="nl-NL" sz="2200" dirty="0">
                <a:latin typeface="Times New Roman" pitchFamily="18" charset="0"/>
              </a:rPr>
              <a:t>   </a:t>
            </a:r>
            <a:r>
              <a:rPr lang="en-US" altLang="nl-NL" sz="2200" i="1" dirty="0">
                <a:solidFill>
                  <a:srgbClr val="FF0306"/>
                </a:solidFill>
                <a:latin typeface="Times New Roman" pitchFamily="18" charset="0"/>
              </a:rPr>
              <a:t>X</a:t>
            </a:r>
            <a:r>
              <a:rPr lang="en-US" altLang="nl-NL" sz="2200" baseline="-25000" dirty="0">
                <a:solidFill>
                  <a:srgbClr val="FF0306"/>
                </a:solidFill>
                <a:latin typeface="Times New Roman" pitchFamily="18" charset="0"/>
              </a:rPr>
              <a:t>5</a:t>
            </a:r>
            <a:r>
              <a:rPr lang="en-US" altLang="nl-NL" sz="2200" dirty="0">
                <a:latin typeface="Times New Roman" pitchFamily="18" charset="0"/>
              </a:rPr>
              <a:t>	.705	.586	.497	.343	.840</a:t>
            </a:r>
          </a:p>
          <a:p>
            <a:pPr>
              <a:spcBef>
                <a:spcPct val="0"/>
              </a:spcBef>
              <a:spcAft>
                <a:spcPts val="900"/>
              </a:spcAft>
              <a:buNone/>
            </a:pPr>
            <a:r>
              <a:rPr lang="en-US" altLang="nl-NL" sz="2200" dirty="0">
                <a:latin typeface="Times New Roman" pitchFamily="18" charset="0"/>
              </a:rPr>
              <a:t>∑				3.127	.832	3.959</a:t>
            </a:r>
          </a:p>
          <a:p>
            <a:pPr>
              <a:spcBef>
                <a:spcPct val="0"/>
              </a:spcBef>
              <a:spcAft>
                <a:spcPts val="900"/>
              </a:spcAft>
              <a:buNone/>
            </a:pPr>
            <a:r>
              <a:rPr lang="en-US" altLang="nl-NL" sz="2200" dirty="0">
                <a:latin typeface="Times New Roman" pitchFamily="18" charset="0"/>
              </a:rPr>
              <a:t>prop. item variance explained   	.626	.166	.792</a:t>
            </a:r>
          </a:p>
          <a:p>
            <a:pPr>
              <a:spcBef>
                <a:spcPct val="0"/>
              </a:spcBef>
              <a:spcAft>
                <a:spcPts val="900"/>
              </a:spcAft>
              <a:buNone/>
            </a:pPr>
            <a:endParaRPr lang="en-US" altLang="nl-NL" sz="2200" dirty="0">
              <a:latin typeface="Times New Roman" pitchFamily="18" charset="0"/>
            </a:endParaRPr>
          </a:p>
        </p:txBody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A0CFF040-C536-42F7-92B8-BE55F9344805}"/>
              </a:ext>
            </a:extLst>
          </p:cNvPr>
          <p:cNvSpPr>
            <a:spLocks noChangeShapeType="1"/>
          </p:cNvSpPr>
          <p:nvPr/>
        </p:nvSpPr>
        <p:spPr bwMode="auto">
          <a:xfrm>
            <a:off x="1159697" y="5789286"/>
            <a:ext cx="7693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8" name="Line 8">
            <a:extLst>
              <a:ext uri="{FF2B5EF4-FFF2-40B4-BE49-F238E27FC236}">
                <a16:creationId xmlns:a16="http://schemas.microsoft.com/office/drawing/2014/main" id="{CD098F40-54EE-4D3C-ABD3-FFB238B08043}"/>
              </a:ext>
            </a:extLst>
          </p:cNvPr>
          <p:cNvSpPr>
            <a:spLocks noChangeShapeType="1"/>
          </p:cNvSpPr>
          <p:nvPr/>
        </p:nvSpPr>
        <p:spPr bwMode="auto">
          <a:xfrm>
            <a:off x="1159697" y="4054148"/>
            <a:ext cx="7693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E8A72EE5-7367-4E5F-B3AC-71382B4B1F38}"/>
              </a:ext>
            </a:extLst>
          </p:cNvPr>
          <p:cNvSpPr>
            <a:spLocks noChangeShapeType="1"/>
          </p:cNvSpPr>
          <p:nvPr/>
        </p:nvSpPr>
        <p:spPr bwMode="auto">
          <a:xfrm>
            <a:off x="1231705" y="3510336"/>
            <a:ext cx="7693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66CAA2-A362-452F-AD0C-AE73C271E70D}"/>
              </a:ext>
            </a:extLst>
          </p:cNvPr>
          <p:cNvSpPr/>
          <p:nvPr/>
        </p:nvSpPr>
        <p:spPr bwMode="auto">
          <a:xfrm>
            <a:off x="7856438" y="3426067"/>
            <a:ext cx="1676806" cy="3612663"/>
          </a:xfrm>
          <a:prstGeom prst="rect">
            <a:avLst/>
          </a:prstGeom>
          <a:solidFill>
            <a:schemeClr val="bg1"/>
          </a:solidFill>
          <a:ln w="38100" cap="flat" cmpd="dbl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Calibr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266896-2E41-4CC2-ADD7-52A431CEB39E}"/>
              </a:ext>
            </a:extLst>
          </p:cNvPr>
          <p:cNvSpPr/>
          <p:nvPr/>
        </p:nvSpPr>
        <p:spPr bwMode="auto">
          <a:xfrm>
            <a:off x="1151310" y="6275510"/>
            <a:ext cx="6705128" cy="449863"/>
          </a:xfrm>
          <a:prstGeom prst="rect">
            <a:avLst/>
          </a:prstGeom>
          <a:solidFill>
            <a:schemeClr val="bg1"/>
          </a:solidFill>
          <a:ln w="38100" cap="flat" cmpd="dbl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Calibri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89946-C2C6-41F8-8F44-2A6DE2AA6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20</a:t>
            </a:fld>
            <a:endParaRPr lang="nl-NL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61793C1E-1C87-BD67-D85B-F111E3117A34}"/>
              </a:ext>
            </a:extLst>
          </p:cNvPr>
          <p:cNvSpPr/>
          <p:nvPr/>
        </p:nvSpPr>
        <p:spPr bwMode="auto">
          <a:xfrm>
            <a:off x="1303713" y="5861294"/>
            <a:ext cx="6552725" cy="614898"/>
          </a:xfrm>
          <a:prstGeom prst="rect">
            <a:avLst/>
          </a:prstGeom>
          <a:solidFill>
            <a:schemeClr val="bg1"/>
          </a:solidFill>
          <a:ln w="38100" cap="flat" cmpd="dbl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139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DD5A0-171E-4DF0-875C-40033CC95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Ladingen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communaliteiten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&amp;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eigenwaardes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DB2415-918A-4249-9799-BEE2DAD4DB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nl-NL" sz="2200" dirty="0"/>
                  <a:t>Eigenwaarde: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nl-NL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p>
                          <m:sSupPr>
                            <m:ctrlPr>
                              <a:rPr lang="nl-NL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nl-NL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nl-NL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  <m:sup>
                            <m:r>
                              <a:rPr lang="nl-NL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200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nl-NL" sz="22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nl-NL" sz="2200" dirty="0" err="1"/>
                  <a:t>geeft</a:t>
                </a:r>
                <a:r>
                  <a:rPr lang="en-US" altLang="nl-NL" sz="2200" dirty="0"/>
                  <a:t> </a:t>
                </a:r>
                <a:r>
                  <a:rPr lang="en-US" altLang="nl-NL" sz="2200" i="1" dirty="0" err="1"/>
                  <a:t>proportie</a:t>
                </a:r>
                <a:r>
                  <a:rPr lang="en-US" altLang="nl-NL" sz="2200" i="1" dirty="0"/>
                  <a:t> </a:t>
                </a:r>
                <a:r>
                  <a:rPr lang="en-US" altLang="nl-NL" sz="2200" i="1" dirty="0" err="1"/>
                  <a:t>variantie</a:t>
                </a:r>
                <a:r>
                  <a:rPr lang="en-US" altLang="nl-NL" sz="2200" i="1" dirty="0"/>
                  <a:t> </a:t>
                </a:r>
                <a:r>
                  <a:rPr lang="en-US" altLang="nl-NL" sz="2200" i="1" dirty="0" err="1"/>
                  <a:t>verklaart</a:t>
                </a:r>
                <a:r>
                  <a:rPr lang="en-US" altLang="nl-NL" sz="2200" i="1" dirty="0"/>
                  <a:t> </a:t>
                </a:r>
                <a:r>
                  <a:rPr lang="en-US" altLang="nl-NL" sz="2200" dirty="0"/>
                  <a:t>door de component</a:t>
                </a:r>
              </a:p>
              <a:p>
                <a:pPr marL="0" indent="0">
                  <a:buNone/>
                </a:pPr>
                <a:endParaRPr lang="en-US" altLang="nl-NL" sz="2200" dirty="0"/>
              </a:p>
              <a:p>
                <a:endParaRPr lang="nl-NL" sz="2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DB2415-918A-4249-9799-BEE2DAD4DB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4" t="-1274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B09458DC-68B6-4272-B285-8A7DD1ABF8C5}"/>
              </a:ext>
            </a:extLst>
          </p:cNvPr>
          <p:cNvSpPr txBox="1">
            <a:spLocks noChangeArrowheads="1"/>
          </p:cNvSpPr>
          <p:nvPr/>
        </p:nvSpPr>
        <p:spPr>
          <a:xfrm>
            <a:off x="1015681" y="1926721"/>
            <a:ext cx="8243887" cy="4340696"/>
          </a:xfrm>
          <a:prstGeom prst="rect">
            <a:avLst/>
          </a:prstGeom>
        </p:spPr>
        <p:txBody>
          <a:bodyPr/>
          <a:lstStyle>
            <a:lvl1pPr marL="469900" indent="-469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E9200B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93913" indent="-3984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51113" indent="-3984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3008313" indent="-3984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65513" indent="-3984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922713" indent="-3984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 defTabSz="461963" eaLnBrk="1" hangingPunct="1">
              <a:spcBef>
                <a:spcPts val="0"/>
              </a:spcBef>
              <a:buNone/>
            </a:pPr>
            <a:endParaRPr lang="nl-NL" sz="20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3">
                <a:extLst>
                  <a:ext uri="{FF2B5EF4-FFF2-40B4-BE49-F238E27FC236}">
                    <a16:creationId xmlns:a16="http://schemas.microsoft.com/office/drawing/2014/main" id="{55A0515D-A1D0-44ED-9325-8FF9B7C525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03713" y="3582344"/>
                <a:ext cx="8504237" cy="36281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190500" indent="-190500">
                  <a:spcBef>
                    <a:spcPct val="20000"/>
                  </a:spcBef>
                  <a:buChar char="•"/>
                  <a:tabLst>
                    <a:tab pos="268288" algn="l"/>
                    <a:tab pos="2008188" algn="r"/>
                    <a:tab pos="3133725" algn="r"/>
                    <a:tab pos="4670425" algn="r"/>
                    <a:tab pos="5818188" algn="r"/>
                    <a:tab pos="7435850" algn="r"/>
                  </a:tabLst>
                  <a:defRPr sz="32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268288" algn="l"/>
                    <a:tab pos="2008188" algn="r"/>
                    <a:tab pos="3133725" algn="r"/>
                    <a:tab pos="4670425" algn="r"/>
                    <a:tab pos="5818188" algn="r"/>
                    <a:tab pos="7435850" algn="r"/>
                  </a:tabLst>
                  <a:defRPr sz="28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268288" algn="l"/>
                    <a:tab pos="2008188" algn="r"/>
                    <a:tab pos="3133725" algn="r"/>
                    <a:tab pos="4670425" algn="r"/>
                    <a:tab pos="5818188" algn="r"/>
                    <a:tab pos="7435850" algn="r"/>
                  </a:tabLs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268288" algn="l"/>
                    <a:tab pos="2008188" algn="r"/>
                    <a:tab pos="3133725" algn="r"/>
                    <a:tab pos="4670425" algn="r"/>
                    <a:tab pos="5818188" algn="r"/>
                    <a:tab pos="7435850" algn="r"/>
                  </a:tabLst>
                  <a:defRPr sz="20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268288" algn="l"/>
                    <a:tab pos="2008188" algn="r"/>
                    <a:tab pos="3133725" algn="r"/>
                    <a:tab pos="4670425" algn="r"/>
                    <a:tab pos="5818188" algn="r"/>
                    <a:tab pos="7435850" algn="r"/>
                  </a:tabLst>
                  <a:defRPr sz="20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268288" algn="l"/>
                    <a:tab pos="2008188" algn="r"/>
                    <a:tab pos="3133725" algn="r"/>
                    <a:tab pos="4670425" algn="r"/>
                    <a:tab pos="5818188" algn="r"/>
                    <a:tab pos="7435850" algn="r"/>
                  </a:tabLst>
                  <a:defRPr sz="20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268288" algn="l"/>
                    <a:tab pos="2008188" algn="r"/>
                    <a:tab pos="3133725" algn="r"/>
                    <a:tab pos="4670425" algn="r"/>
                    <a:tab pos="5818188" algn="r"/>
                    <a:tab pos="7435850" algn="r"/>
                  </a:tabLst>
                  <a:defRPr sz="20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268288" algn="l"/>
                    <a:tab pos="2008188" algn="r"/>
                    <a:tab pos="3133725" algn="r"/>
                    <a:tab pos="4670425" algn="r"/>
                    <a:tab pos="5818188" algn="r"/>
                    <a:tab pos="7435850" algn="r"/>
                  </a:tabLst>
                  <a:defRPr sz="20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268288" algn="l"/>
                    <a:tab pos="2008188" algn="r"/>
                    <a:tab pos="3133725" algn="r"/>
                    <a:tab pos="4670425" algn="r"/>
                    <a:tab pos="5818188" algn="r"/>
                    <a:tab pos="7435850" algn="r"/>
                  </a:tabLst>
                  <a:defRPr sz="20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ts val="900"/>
                  </a:spcAft>
                  <a:buNone/>
                </a:pPr>
                <a:r>
                  <a:rPr lang="en-US" altLang="nl-NL" sz="2200" dirty="0">
                    <a:latin typeface="Times New Roman" pitchFamily="18" charset="0"/>
                  </a:rPr>
                  <a:t>Item	</a:t>
                </a:r>
                <a:r>
                  <a:rPr lang="en-US" altLang="nl-NL" sz="2200" i="1" dirty="0">
                    <a:latin typeface="Times New Roman" pitchFamily="18" charset="0"/>
                  </a:rPr>
                  <a:t> a</a:t>
                </a:r>
                <a:r>
                  <a:rPr lang="en-US" altLang="nl-NL" sz="2200" baseline="-25000" dirty="0">
                    <a:latin typeface="Times New Roman" pitchFamily="18" charset="0"/>
                  </a:rPr>
                  <a:t>i1</a:t>
                </a:r>
                <a:r>
                  <a:rPr lang="en-US" altLang="nl-NL" sz="2200" i="1" baseline="30000" dirty="0">
                    <a:latin typeface="Times New Roman" pitchFamily="18" charset="0"/>
                  </a:rPr>
                  <a:t> </a:t>
                </a:r>
                <a:r>
                  <a:rPr lang="en-US" altLang="nl-NL" sz="2200" i="1" dirty="0">
                    <a:latin typeface="Times New Roman" pitchFamily="18" charset="0"/>
                  </a:rPr>
                  <a:t>	a</a:t>
                </a:r>
                <a:r>
                  <a:rPr lang="en-US" altLang="nl-NL" sz="2200" baseline="-25000" dirty="0">
                    <a:latin typeface="Times New Roman" pitchFamily="18" charset="0"/>
                  </a:rPr>
                  <a:t>i2 </a:t>
                </a:r>
                <a:r>
                  <a:rPr lang="en-US" altLang="nl-NL" sz="2200" i="1" dirty="0">
                    <a:latin typeface="Times New Roman" pitchFamily="18" charset="0"/>
                  </a:rPr>
                  <a:t>	 a</a:t>
                </a:r>
                <a:r>
                  <a:rPr lang="en-US" altLang="nl-NL" sz="2200" baseline="-25000" dirty="0">
                    <a:latin typeface="Times New Roman" pitchFamily="18" charset="0"/>
                  </a:rPr>
                  <a:t>i1</a:t>
                </a:r>
                <a:r>
                  <a:rPr lang="en-US" altLang="nl-NL" sz="2200" i="1" baseline="30000" dirty="0">
                    <a:latin typeface="Times New Roman" pitchFamily="18" charset="0"/>
                  </a:rPr>
                  <a:t>2 </a:t>
                </a:r>
                <a:r>
                  <a:rPr lang="en-US" altLang="nl-NL" sz="2200" i="1" dirty="0">
                    <a:latin typeface="Times New Roman" pitchFamily="18" charset="0"/>
                  </a:rPr>
                  <a:t>	a</a:t>
                </a:r>
                <a:r>
                  <a:rPr lang="en-US" altLang="nl-NL" sz="2200" baseline="-25000" dirty="0">
                    <a:latin typeface="Times New Roman" pitchFamily="18" charset="0"/>
                  </a:rPr>
                  <a:t>i2</a:t>
                </a:r>
                <a:r>
                  <a:rPr lang="en-US" altLang="nl-NL" sz="2200" i="1" baseline="30000" dirty="0">
                    <a:latin typeface="Times New Roman" pitchFamily="18" charset="0"/>
                  </a:rPr>
                  <a:t>2 </a:t>
                </a:r>
                <a:r>
                  <a:rPr lang="en-US" altLang="nl-NL" sz="2200" i="1" dirty="0">
                    <a:latin typeface="Times New Roman" pitchFamily="18" charset="0"/>
                  </a:rPr>
                  <a:t>	h</a:t>
                </a:r>
                <a:r>
                  <a:rPr lang="en-US" altLang="nl-NL" sz="2200" i="1" baseline="-25000" dirty="0">
                    <a:latin typeface="Times New Roman" pitchFamily="18" charset="0"/>
                  </a:rPr>
                  <a:t>i</a:t>
                </a:r>
                <a:r>
                  <a:rPr lang="en-US" altLang="nl-NL" sz="2200" i="1" baseline="30000" dirty="0">
                    <a:latin typeface="Times New Roman" pitchFamily="18" charset="0"/>
                  </a:rPr>
                  <a:t>2 2   </a:t>
                </a:r>
                <a:r>
                  <a:rPr lang="en-US" altLang="nl-NL" sz="2200" dirty="0">
                    <a:latin typeface="Times New Roman" pitchFamily="18" charset="0"/>
                  </a:rPr>
                  <a:t>	</a:t>
                </a:r>
              </a:p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nl-NL" sz="2200" dirty="0">
                    <a:latin typeface="Times New Roman" pitchFamily="18" charset="0"/>
                  </a:rPr>
                  <a:t>   </a:t>
                </a:r>
                <a:r>
                  <a:rPr lang="en-US" altLang="nl-NL" sz="2200" i="1" dirty="0">
                    <a:solidFill>
                      <a:srgbClr val="0A0ACC"/>
                    </a:solidFill>
                    <a:latin typeface="Times New Roman" pitchFamily="18" charset="0"/>
                  </a:rPr>
                  <a:t>X</a:t>
                </a:r>
                <a:r>
                  <a:rPr lang="en-US" altLang="nl-NL" sz="2200" baseline="-25000" dirty="0">
                    <a:solidFill>
                      <a:srgbClr val="0A0ACC"/>
                    </a:solidFill>
                    <a:latin typeface="Times New Roman" pitchFamily="18" charset="0"/>
                  </a:rPr>
                  <a:t>1</a:t>
                </a:r>
                <a:r>
                  <a:rPr lang="en-US" altLang="nl-NL" sz="2200" dirty="0">
                    <a:latin typeface="Times New Roman" pitchFamily="18" charset="0"/>
                  </a:rPr>
                  <a:t>	.859	-.317	.738	.100	.838</a:t>
                </a:r>
              </a:p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nl-NL" sz="2200" dirty="0">
                    <a:latin typeface="Times New Roman" pitchFamily="18" charset="0"/>
                  </a:rPr>
                  <a:t>   </a:t>
                </a:r>
                <a:r>
                  <a:rPr lang="en-US" altLang="nl-NL" sz="2200" i="1" dirty="0">
                    <a:solidFill>
                      <a:srgbClr val="0A0ACC"/>
                    </a:solidFill>
                    <a:latin typeface="Times New Roman" pitchFamily="18" charset="0"/>
                  </a:rPr>
                  <a:t>X</a:t>
                </a:r>
                <a:r>
                  <a:rPr lang="en-US" altLang="nl-NL" sz="2200" baseline="-25000" dirty="0">
                    <a:solidFill>
                      <a:srgbClr val="0A0ACC"/>
                    </a:solidFill>
                    <a:latin typeface="Times New Roman" pitchFamily="18" charset="0"/>
                  </a:rPr>
                  <a:t>2</a:t>
                </a:r>
                <a:r>
                  <a:rPr lang="en-US" altLang="nl-NL" sz="2200" dirty="0">
                    <a:latin typeface="Times New Roman" pitchFamily="18" charset="0"/>
                  </a:rPr>
                  <a:t>	.813	-.353	.661	.125	.786</a:t>
                </a:r>
              </a:p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nl-NL" sz="2200" dirty="0">
                    <a:latin typeface="Times New Roman" pitchFamily="18" charset="0"/>
                  </a:rPr>
                  <a:t>   </a:t>
                </a:r>
                <a:r>
                  <a:rPr lang="en-US" altLang="nl-NL" sz="2200" i="1" dirty="0">
                    <a:solidFill>
                      <a:srgbClr val="0A0ACC"/>
                    </a:solidFill>
                    <a:latin typeface="Times New Roman" pitchFamily="18" charset="0"/>
                  </a:rPr>
                  <a:t>X</a:t>
                </a:r>
                <a:r>
                  <a:rPr lang="en-US" altLang="nl-NL" sz="2200" baseline="-25000" dirty="0">
                    <a:solidFill>
                      <a:srgbClr val="0A0ACC"/>
                    </a:solidFill>
                    <a:latin typeface="Times New Roman" pitchFamily="18" charset="0"/>
                  </a:rPr>
                  <a:t>3</a:t>
                </a:r>
                <a:r>
                  <a:rPr lang="en-US" altLang="nl-NL" sz="2200" dirty="0">
                    <a:latin typeface="Times New Roman" pitchFamily="18" charset="0"/>
                  </a:rPr>
                  <a:t>	.802	-.248	.643	.062	.705</a:t>
                </a:r>
              </a:p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nl-NL" sz="2200" dirty="0">
                    <a:latin typeface="Times New Roman" pitchFamily="18" charset="0"/>
                  </a:rPr>
                  <a:t>   </a:t>
                </a:r>
                <a:r>
                  <a:rPr lang="en-US" altLang="nl-NL" sz="2200" i="1" dirty="0">
                    <a:solidFill>
                      <a:srgbClr val="FF0306"/>
                    </a:solidFill>
                    <a:latin typeface="Times New Roman" pitchFamily="18" charset="0"/>
                  </a:rPr>
                  <a:t>X</a:t>
                </a:r>
                <a:r>
                  <a:rPr lang="en-US" altLang="nl-NL" sz="2200" baseline="-25000" dirty="0">
                    <a:solidFill>
                      <a:srgbClr val="FF0306"/>
                    </a:solidFill>
                    <a:latin typeface="Times New Roman" pitchFamily="18" charset="0"/>
                  </a:rPr>
                  <a:t>4</a:t>
                </a:r>
                <a:r>
                  <a:rPr lang="en-US" altLang="nl-NL" sz="2200" dirty="0">
                    <a:latin typeface="Times New Roman" pitchFamily="18" charset="0"/>
                  </a:rPr>
                  <a:t>	.767	.450	.588	.203	.791</a:t>
                </a:r>
              </a:p>
              <a:p>
                <a:pPr>
                  <a:spcBef>
                    <a:spcPct val="0"/>
                  </a:spcBef>
                  <a:spcAft>
                    <a:spcPts val="900"/>
                  </a:spcAft>
                  <a:buNone/>
                </a:pPr>
                <a:r>
                  <a:rPr lang="en-US" altLang="nl-NL" sz="2200" dirty="0">
                    <a:latin typeface="Times New Roman" pitchFamily="18" charset="0"/>
                  </a:rPr>
                  <a:t>   </a:t>
                </a:r>
                <a:r>
                  <a:rPr lang="en-US" altLang="nl-NL" sz="2200" i="1" dirty="0">
                    <a:solidFill>
                      <a:srgbClr val="FF0306"/>
                    </a:solidFill>
                    <a:latin typeface="Times New Roman" pitchFamily="18" charset="0"/>
                  </a:rPr>
                  <a:t>X</a:t>
                </a:r>
                <a:r>
                  <a:rPr lang="en-US" altLang="nl-NL" sz="2200" baseline="-25000" dirty="0">
                    <a:solidFill>
                      <a:srgbClr val="FF0306"/>
                    </a:solidFill>
                    <a:latin typeface="Times New Roman" pitchFamily="18" charset="0"/>
                  </a:rPr>
                  <a:t>5</a:t>
                </a:r>
                <a:r>
                  <a:rPr lang="en-US" altLang="nl-NL" sz="2200" dirty="0">
                    <a:latin typeface="Times New Roman" pitchFamily="18" charset="0"/>
                  </a:rPr>
                  <a:t>	.705	.586	.497	.343	.840</a:t>
                </a:r>
              </a:p>
              <a:p>
                <a:pPr>
                  <a:spcBef>
                    <a:spcPct val="0"/>
                  </a:spcBef>
                  <a:spcAft>
                    <a:spcPts val="9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l-NL" sz="2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nl-NL" sz="22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nl-NL" sz="2200" dirty="0">
                    <a:latin typeface="Times New Roman" pitchFamily="18" charset="0"/>
                  </a:rPr>
                  <a:t>			3.127	.832</a:t>
                </a:r>
              </a:p>
              <a:p>
                <a:pPr>
                  <a:spcBef>
                    <a:spcPct val="0"/>
                  </a:spcBef>
                  <a:spcAft>
                    <a:spcPts val="9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l-NL" sz="2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nl-NL" sz="22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nl-NL" sz="2200" dirty="0">
                    <a:latin typeface="Times New Roman" pitchFamily="18" charset="0"/>
                  </a:rPr>
                  <a:t>			.626	.166	</a:t>
                </a:r>
              </a:p>
              <a:p>
                <a:pPr>
                  <a:spcBef>
                    <a:spcPct val="0"/>
                  </a:spcBef>
                  <a:spcAft>
                    <a:spcPts val="900"/>
                  </a:spcAft>
                  <a:buNone/>
                </a:pPr>
                <a:endParaRPr lang="en-US" altLang="nl-NL" sz="2200" dirty="0">
                  <a:latin typeface="Times New Roman" pitchFamily="18" charset="0"/>
                </a:endParaRPr>
              </a:p>
            </p:txBody>
          </p:sp>
        </mc:Choice>
        <mc:Fallback>
          <p:sp>
            <p:nvSpPr>
              <p:cNvPr id="6" name="Text Box 3">
                <a:extLst>
                  <a:ext uri="{FF2B5EF4-FFF2-40B4-BE49-F238E27FC236}">
                    <a16:creationId xmlns:a16="http://schemas.microsoft.com/office/drawing/2014/main" id="{55A0515D-A1D0-44ED-9325-8FF9B7C52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03713" y="3582344"/>
                <a:ext cx="8504237" cy="3628109"/>
              </a:xfrm>
              <a:prstGeom prst="rect">
                <a:avLst/>
              </a:prstGeom>
              <a:blipFill>
                <a:blip r:embed="rId3"/>
                <a:stretch>
                  <a:fillRect l="-932" t="-117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ine 7">
            <a:extLst>
              <a:ext uri="{FF2B5EF4-FFF2-40B4-BE49-F238E27FC236}">
                <a16:creationId xmlns:a16="http://schemas.microsoft.com/office/drawing/2014/main" id="{A0CFF040-C536-42F7-92B8-BE55F9344805}"/>
              </a:ext>
            </a:extLst>
          </p:cNvPr>
          <p:cNvSpPr>
            <a:spLocks noChangeShapeType="1"/>
          </p:cNvSpPr>
          <p:nvPr/>
        </p:nvSpPr>
        <p:spPr bwMode="auto">
          <a:xfrm>
            <a:off x="1159697" y="5789286"/>
            <a:ext cx="7693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8" name="Line 8">
            <a:extLst>
              <a:ext uri="{FF2B5EF4-FFF2-40B4-BE49-F238E27FC236}">
                <a16:creationId xmlns:a16="http://schemas.microsoft.com/office/drawing/2014/main" id="{CD098F40-54EE-4D3C-ABD3-FFB238B08043}"/>
              </a:ext>
            </a:extLst>
          </p:cNvPr>
          <p:cNvSpPr>
            <a:spLocks noChangeShapeType="1"/>
          </p:cNvSpPr>
          <p:nvPr/>
        </p:nvSpPr>
        <p:spPr bwMode="auto">
          <a:xfrm>
            <a:off x="1159697" y="4054148"/>
            <a:ext cx="7693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E8A72EE5-7367-4E5F-B3AC-71382B4B1F38}"/>
              </a:ext>
            </a:extLst>
          </p:cNvPr>
          <p:cNvSpPr>
            <a:spLocks noChangeShapeType="1"/>
          </p:cNvSpPr>
          <p:nvPr/>
        </p:nvSpPr>
        <p:spPr bwMode="auto">
          <a:xfrm>
            <a:off x="1231705" y="3510336"/>
            <a:ext cx="7693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66CAA2-A362-452F-AD0C-AE73C271E70D}"/>
              </a:ext>
            </a:extLst>
          </p:cNvPr>
          <p:cNvSpPr/>
          <p:nvPr/>
        </p:nvSpPr>
        <p:spPr bwMode="auto">
          <a:xfrm>
            <a:off x="7856438" y="3426067"/>
            <a:ext cx="1676806" cy="3612663"/>
          </a:xfrm>
          <a:prstGeom prst="rect">
            <a:avLst/>
          </a:prstGeom>
          <a:solidFill>
            <a:schemeClr val="bg1"/>
          </a:solidFill>
          <a:ln w="38100" cap="flat" cmpd="dbl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Calibri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89946-C2C6-41F8-8F44-2A6DE2AA6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3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DD5A0-171E-4DF0-875C-40033CC95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Ladingen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communaliteiten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&amp;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eigenwaardes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DB2415-918A-4249-9799-BEE2DAD4DB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nl-NL" sz="2200" dirty="0"/>
                  <a:t>Eigenwaarde: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nl-NL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p>
                          <m:sSupPr>
                            <m:ctrlPr>
                              <a:rPr lang="nl-NL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nl-NL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nl-NL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  <m:sup>
                            <m:r>
                              <a:rPr lang="nl-NL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200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nl-NL" sz="22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nl-NL" sz="2200" dirty="0" err="1"/>
                  <a:t>geeft</a:t>
                </a:r>
                <a:r>
                  <a:rPr lang="en-US" altLang="nl-NL" sz="2200" dirty="0"/>
                  <a:t> </a:t>
                </a:r>
                <a:r>
                  <a:rPr lang="en-US" altLang="nl-NL" sz="2200" i="1" dirty="0" err="1"/>
                  <a:t>proportie</a:t>
                </a:r>
                <a:r>
                  <a:rPr lang="en-US" altLang="nl-NL" sz="2200" i="1" dirty="0"/>
                  <a:t> </a:t>
                </a:r>
                <a:r>
                  <a:rPr lang="en-US" altLang="nl-NL" sz="2200" i="1" dirty="0" err="1"/>
                  <a:t>variantie</a:t>
                </a:r>
                <a:r>
                  <a:rPr lang="en-US" altLang="nl-NL" sz="2200" i="1" dirty="0"/>
                  <a:t> </a:t>
                </a:r>
                <a:r>
                  <a:rPr lang="en-US" altLang="nl-NL" sz="2200" i="1" dirty="0" err="1"/>
                  <a:t>verklaart</a:t>
                </a:r>
                <a:r>
                  <a:rPr lang="en-US" altLang="nl-NL" sz="2200" i="1" dirty="0"/>
                  <a:t> </a:t>
                </a:r>
                <a:r>
                  <a:rPr lang="en-US" altLang="nl-NL" sz="2200" dirty="0"/>
                  <a:t>door de component</a:t>
                </a:r>
              </a:p>
              <a:p>
                <a:pPr marL="0" indent="0">
                  <a:buNone/>
                </a:pPr>
                <a:r>
                  <a:rPr lang="nl-NL" sz="2200" dirty="0" err="1">
                    <a:solidFill>
                      <a:srgbClr val="000000"/>
                    </a:solidFill>
                  </a:rPr>
                  <a:t>Communaliteit</a:t>
                </a:r>
                <a:r>
                  <a:rPr lang="nl-NL" sz="2200" dirty="0">
                    <a:solidFill>
                      <a:srgbClr val="000000"/>
                    </a:solidFill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nl-NL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nl-NL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NL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p>
                          <m:sSupPr>
                            <m:ctrlPr>
                              <a:rPr lang="nl-NL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nl-NL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nl-NL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  <m:sup>
                            <m:r>
                              <a:rPr lang="nl-NL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nl-NL" sz="2200" dirty="0"/>
              </a:p>
              <a:p>
                <a:endParaRPr lang="nl-NL" sz="2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DB2415-918A-4249-9799-BEE2DAD4DB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4" t="-1274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B09458DC-68B6-4272-B285-8A7DD1ABF8C5}"/>
              </a:ext>
            </a:extLst>
          </p:cNvPr>
          <p:cNvSpPr txBox="1">
            <a:spLocks noChangeArrowheads="1"/>
          </p:cNvSpPr>
          <p:nvPr/>
        </p:nvSpPr>
        <p:spPr>
          <a:xfrm>
            <a:off x="1015681" y="1926721"/>
            <a:ext cx="8243887" cy="4340696"/>
          </a:xfrm>
          <a:prstGeom prst="rect">
            <a:avLst/>
          </a:prstGeom>
        </p:spPr>
        <p:txBody>
          <a:bodyPr/>
          <a:lstStyle>
            <a:lvl1pPr marL="469900" indent="-469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E9200B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93913" indent="-3984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51113" indent="-3984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3008313" indent="-3984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65513" indent="-3984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922713" indent="-3984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 defTabSz="461963" eaLnBrk="1" hangingPunct="1">
              <a:spcBef>
                <a:spcPts val="0"/>
              </a:spcBef>
              <a:buNone/>
            </a:pPr>
            <a:endParaRPr lang="nl-NL" sz="20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3">
                <a:extLst>
                  <a:ext uri="{FF2B5EF4-FFF2-40B4-BE49-F238E27FC236}">
                    <a16:creationId xmlns:a16="http://schemas.microsoft.com/office/drawing/2014/main" id="{55A0515D-A1D0-44ED-9325-8FF9B7C525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03713" y="3582344"/>
                <a:ext cx="8504237" cy="36281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190500" indent="-190500">
                  <a:spcBef>
                    <a:spcPct val="20000"/>
                  </a:spcBef>
                  <a:buChar char="•"/>
                  <a:tabLst>
                    <a:tab pos="268288" algn="l"/>
                    <a:tab pos="2008188" algn="r"/>
                    <a:tab pos="3133725" algn="r"/>
                    <a:tab pos="4670425" algn="r"/>
                    <a:tab pos="5818188" algn="r"/>
                    <a:tab pos="7435850" algn="r"/>
                  </a:tabLst>
                  <a:defRPr sz="32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268288" algn="l"/>
                    <a:tab pos="2008188" algn="r"/>
                    <a:tab pos="3133725" algn="r"/>
                    <a:tab pos="4670425" algn="r"/>
                    <a:tab pos="5818188" algn="r"/>
                    <a:tab pos="7435850" algn="r"/>
                  </a:tabLst>
                  <a:defRPr sz="28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268288" algn="l"/>
                    <a:tab pos="2008188" algn="r"/>
                    <a:tab pos="3133725" algn="r"/>
                    <a:tab pos="4670425" algn="r"/>
                    <a:tab pos="5818188" algn="r"/>
                    <a:tab pos="7435850" algn="r"/>
                  </a:tabLs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268288" algn="l"/>
                    <a:tab pos="2008188" algn="r"/>
                    <a:tab pos="3133725" algn="r"/>
                    <a:tab pos="4670425" algn="r"/>
                    <a:tab pos="5818188" algn="r"/>
                    <a:tab pos="7435850" algn="r"/>
                  </a:tabLst>
                  <a:defRPr sz="20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268288" algn="l"/>
                    <a:tab pos="2008188" algn="r"/>
                    <a:tab pos="3133725" algn="r"/>
                    <a:tab pos="4670425" algn="r"/>
                    <a:tab pos="5818188" algn="r"/>
                    <a:tab pos="7435850" algn="r"/>
                  </a:tabLst>
                  <a:defRPr sz="20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268288" algn="l"/>
                    <a:tab pos="2008188" algn="r"/>
                    <a:tab pos="3133725" algn="r"/>
                    <a:tab pos="4670425" algn="r"/>
                    <a:tab pos="5818188" algn="r"/>
                    <a:tab pos="7435850" algn="r"/>
                  </a:tabLst>
                  <a:defRPr sz="20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268288" algn="l"/>
                    <a:tab pos="2008188" algn="r"/>
                    <a:tab pos="3133725" algn="r"/>
                    <a:tab pos="4670425" algn="r"/>
                    <a:tab pos="5818188" algn="r"/>
                    <a:tab pos="7435850" algn="r"/>
                  </a:tabLst>
                  <a:defRPr sz="20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268288" algn="l"/>
                    <a:tab pos="2008188" algn="r"/>
                    <a:tab pos="3133725" algn="r"/>
                    <a:tab pos="4670425" algn="r"/>
                    <a:tab pos="5818188" algn="r"/>
                    <a:tab pos="7435850" algn="r"/>
                  </a:tabLst>
                  <a:defRPr sz="20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268288" algn="l"/>
                    <a:tab pos="2008188" algn="r"/>
                    <a:tab pos="3133725" algn="r"/>
                    <a:tab pos="4670425" algn="r"/>
                    <a:tab pos="5818188" algn="r"/>
                    <a:tab pos="7435850" algn="r"/>
                  </a:tabLst>
                  <a:defRPr sz="20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ts val="900"/>
                  </a:spcAft>
                  <a:buNone/>
                </a:pPr>
                <a:r>
                  <a:rPr lang="en-US" altLang="nl-NL" sz="2200" dirty="0">
                    <a:latin typeface="Times New Roman" pitchFamily="18" charset="0"/>
                  </a:rPr>
                  <a:t>Item	</a:t>
                </a:r>
                <a:r>
                  <a:rPr lang="en-US" altLang="nl-NL" sz="2200" i="1" dirty="0">
                    <a:latin typeface="Times New Roman" pitchFamily="18" charset="0"/>
                  </a:rPr>
                  <a:t> a</a:t>
                </a:r>
                <a:r>
                  <a:rPr lang="en-US" altLang="nl-NL" sz="2200" baseline="-25000" dirty="0">
                    <a:latin typeface="Times New Roman" pitchFamily="18" charset="0"/>
                  </a:rPr>
                  <a:t>i1</a:t>
                </a:r>
                <a:r>
                  <a:rPr lang="en-US" altLang="nl-NL" sz="2200" i="1" baseline="30000" dirty="0">
                    <a:latin typeface="Times New Roman" pitchFamily="18" charset="0"/>
                  </a:rPr>
                  <a:t> </a:t>
                </a:r>
                <a:r>
                  <a:rPr lang="en-US" altLang="nl-NL" sz="2200" i="1" dirty="0">
                    <a:latin typeface="Times New Roman" pitchFamily="18" charset="0"/>
                  </a:rPr>
                  <a:t>	a</a:t>
                </a:r>
                <a:r>
                  <a:rPr lang="en-US" altLang="nl-NL" sz="2200" baseline="-25000" dirty="0">
                    <a:latin typeface="Times New Roman" pitchFamily="18" charset="0"/>
                  </a:rPr>
                  <a:t>i2 </a:t>
                </a:r>
                <a:r>
                  <a:rPr lang="en-US" altLang="nl-NL" sz="2200" i="1" baseline="-25000" dirty="0">
                    <a:latin typeface="Times New Roman" pitchFamily="18" charset="0"/>
                  </a:rPr>
                  <a:t> </a:t>
                </a:r>
                <a:r>
                  <a:rPr lang="en-US" altLang="nl-NL" sz="2200" i="1" dirty="0">
                    <a:latin typeface="Times New Roman" pitchFamily="18" charset="0"/>
                  </a:rPr>
                  <a:t>	a</a:t>
                </a:r>
                <a:r>
                  <a:rPr lang="en-US" altLang="nl-NL" sz="2200" baseline="-25000" dirty="0">
                    <a:latin typeface="Times New Roman" pitchFamily="18" charset="0"/>
                  </a:rPr>
                  <a:t>i1</a:t>
                </a:r>
                <a:r>
                  <a:rPr lang="en-US" altLang="nl-NL" sz="2200" i="1" baseline="30000" dirty="0">
                    <a:latin typeface="Times New Roman" pitchFamily="18" charset="0"/>
                  </a:rPr>
                  <a:t>2 </a:t>
                </a:r>
                <a:r>
                  <a:rPr lang="en-US" altLang="nl-NL" sz="2200" i="1" dirty="0">
                    <a:latin typeface="Times New Roman" pitchFamily="18" charset="0"/>
                  </a:rPr>
                  <a:t>	a</a:t>
                </a:r>
                <a:r>
                  <a:rPr lang="en-US" altLang="nl-NL" sz="2200" baseline="-25000" dirty="0">
                    <a:latin typeface="Times New Roman" pitchFamily="18" charset="0"/>
                  </a:rPr>
                  <a:t>i2</a:t>
                </a:r>
                <a:r>
                  <a:rPr lang="en-US" altLang="nl-NL" sz="2200" i="1" baseline="30000" dirty="0">
                    <a:latin typeface="Times New Roman" pitchFamily="18" charset="0"/>
                  </a:rPr>
                  <a:t>2 </a:t>
                </a:r>
                <a:r>
                  <a:rPr lang="en-US" altLang="nl-NL" sz="2200" i="1" dirty="0">
                    <a:latin typeface="Times New Roman" pitchFamily="18" charset="0"/>
                  </a:rPr>
                  <a:t>	h</a:t>
                </a:r>
                <a:r>
                  <a:rPr lang="en-US" altLang="nl-NL" sz="2200" i="1" baseline="-25000" dirty="0">
                    <a:latin typeface="Times New Roman" pitchFamily="18" charset="0"/>
                  </a:rPr>
                  <a:t>i</a:t>
                </a:r>
                <a:r>
                  <a:rPr lang="en-US" altLang="nl-NL" sz="2200" i="1" baseline="30000" dirty="0">
                    <a:latin typeface="Times New Roman" pitchFamily="18" charset="0"/>
                  </a:rPr>
                  <a:t>2   </a:t>
                </a:r>
                <a:r>
                  <a:rPr lang="en-US" altLang="nl-NL" sz="2200" dirty="0">
                    <a:latin typeface="Times New Roman" pitchFamily="18" charset="0"/>
                  </a:rPr>
                  <a:t>	</a:t>
                </a:r>
              </a:p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nl-NL" sz="2200" dirty="0">
                    <a:latin typeface="Times New Roman" pitchFamily="18" charset="0"/>
                  </a:rPr>
                  <a:t>   </a:t>
                </a:r>
                <a:r>
                  <a:rPr lang="en-US" altLang="nl-NL" sz="2200" i="1" dirty="0">
                    <a:solidFill>
                      <a:srgbClr val="0A0ACC"/>
                    </a:solidFill>
                    <a:latin typeface="Times New Roman" pitchFamily="18" charset="0"/>
                  </a:rPr>
                  <a:t>X</a:t>
                </a:r>
                <a:r>
                  <a:rPr lang="en-US" altLang="nl-NL" sz="2200" baseline="-25000" dirty="0">
                    <a:solidFill>
                      <a:srgbClr val="0A0ACC"/>
                    </a:solidFill>
                    <a:latin typeface="Times New Roman" pitchFamily="18" charset="0"/>
                  </a:rPr>
                  <a:t>1</a:t>
                </a:r>
                <a:r>
                  <a:rPr lang="en-US" altLang="nl-NL" sz="2200" dirty="0">
                    <a:latin typeface="Times New Roman" pitchFamily="18" charset="0"/>
                  </a:rPr>
                  <a:t>	.859	-.317	.738	.100	.838</a:t>
                </a:r>
              </a:p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nl-NL" sz="2200" dirty="0">
                    <a:latin typeface="Times New Roman" pitchFamily="18" charset="0"/>
                  </a:rPr>
                  <a:t>   </a:t>
                </a:r>
                <a:r>
                  <a:rPr lang="en-US" altLang="nl-NL" sz="2200" i="1" dirty="0">
                    <a:solidFill>
                      <a:srgbClr val="0A0ACC"/>
                    </a:solidFill>
                    <a:latin typeface="Times New Roman" pitchFamily="18" charset="0"/>
                  </a:rPr>
                  <a:t>X</a:t>
                </a:r>
                <a:r>
                  <a:rPr lang="en-US" altLang="nl-NL" sz="2200" baseline="-25000" dirty="0">
                    <a:solidFill>
                      <a:srgbClr val="0A0ACC"/>
                    </a:solidFill>
                    <a:latin typeface="Times New Roman" pitchFamily="18" charset="0"/>
                  </a:rPr>
                  <a:t>2</a:t>
                </a:r>
                <a:r>
                  <a:rPr lang="en-US" altLang="nl-NL" sz="2200" dirty="0">
                    <a:latin typeface="Times New Roman" pitchFamily="18" charset="0"/>
                  </a:rPr>
                  <a:t>	.813	-.353	.661	.125	.786</a:t>
                </a:r>
              </a:p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nl-NL" sz="2200" dirty="0">
                    <a:latin typeface="Times New Roman" pitchFamily="18" charset="0"/>
                  </a:rPr>
                  <a:t>   </a:t>
                </a:r>
                <a:r>
                  <a:rPr lang="en-US" altLang="nl-NL" sz="2200" i="1" dirty="0">
                    <a:solidFill>
                      <a:srgbClr val="0A0ACC"/>
                    </a:solidFill>
                    <a:latin typeface="Times New Roman" pitchFamily="18" charset="0"/>
                  </a:rPr>
                  <a:t>X</a:t>
                </a:r>
                <a:r>
                  <a:rPr lang="en-US" altLang="nl-NL" sz="2200" baseline="-25000" dirty="0">
                    <a:solidFill>
                      <a:srgbClr val="0A0ACC"/>
                    </a:solidFill>
                    <a:latin typeface="Times New Roman" pitchFamily="18" charset="0"/>
                  </a:rPr>
                  <a:t>3</a:t>
                </a:r>
                <a:r>
                  <a:rPr lang="en-US" altLang="nl-NL" sz="2200" dirty="0">
                    <a:latin typeface="Times New Roman" pitchFamily="18" charset="0"/>
                  </a:rPr>
                  <a:t>	.802	-.248	.643	.062	.705</a:t>
                </a:r>
              </a:p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nl-NL" sz="2200" dirty="0">
                    <a:latin typeface="Times New Roman" pitchFamily="18" charset="0"/>
                  </a:rPr>
                  <a:t>   </a:t>
                </a:r>
                <a:r>
                  <a:rPr lang="en-US" altLang="nl-NL" sz="2200" i="1" dirty="0">
                    <a:solidFill>
                      <a:srgbClr val="FF0306"/>
                    </a:solidFill>
                    <a:latin typeface="Times New Roman" pitchFamily="18" charset="0"/>
                  </a:rPr>
                  <a:t>X</a:t>
                </a:r>
                <a:r>
                  <a:rPr lang="en-US" altLang="nl-NL" sz="2200" baseline="-25000" dirty="0">
                    <a:solidFill>
                      <a:srgbClr val="FF0306"/>
                    </a:solidFill>
                    <a:latin typeface="Times New Roman" pitchFamily="18" charset="0"/>
                  </a:rPr>
                  <a:t>4</a:t>
                </a:r>
                <a:r>
                  <a:rPr lang="en-US" altLang="nl-NL" sz="2200" dirty="0">
                    <a:latin typeface="Times New Roman" pitchFamily="18" charset="0"/>
                  </a:rPr>
                  <a:t>	.767	.450	.588	.203	.791</a:t>
                </a:r>
              </a:p>
              <a:p>
                <a:pPr>
                  <a:spcBef>
                    <a:spcPct val="0"/>
                  </a:spcBef>
                  <a:spcAft>
                    <a:spcPts val="900"/>
                  </a:spcAft>
                  <a:buNone/>
                </a:pPr>
                <a:r>
                  <a:rPr lang="en-US" altLang="nl-NL" sz="2200" dirty="0">
                    <a:latin typeface="Times New Roman" pitchFamily="18" charset="0"/>
                  </a:rPr>
                  <a:t>   </a:t>
                </a:r>
                <a:r>
                  <a:rPr lang="en-US" altLang="nl-NL" sz="2200" i="1" dirty="0">
                    <a:solidFill>
                      <a:srgbClr val="FF0306"/>
                    </a:solidFill>
                    <a:latin typeface="Times New Roman" pitchFamily="18" charset="0"/>
                  </a:rPr>
                  <a:t>X</a:t>
                </a:r>
                <a:r>
                  <a:rPr lang="en-US" altLang="nl-NL" sz="2200" baseline="-25000" dirty="0">
                    <a:solidFill>
                      <a:srgbClr val="FF0306"/>
                    </a:solidFill>
                    <a:latin typeface="Times New Roman" pitchFamily="18" charset="0"/>
                  </a:rPr>
                  <a:t>5</a:t>
                </a:r>
                <a:r>
                  <a:rPr lang="en-US" altLang="nl-NL" sz="2200" dirty="0">
                    <a:latin typeface="Times New Roman" pitchFamily="18" charset="0"/>
                  </a:rPr>
                  <a:t>	.705	.586	.497	.343	.840</a:t>
                </a:r>
              </a:p>
              <a:p>
                <a:pPr>
                  <a:spcBef>
                    <a:spcPct val="0"/>
                  </a:spcBef>
                  <a:spcAft>
                    <a:spcPts val="9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l-NL" sz="2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nl-NL" sz="22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nl-NL" sz="2200" dirty="0">
                    <a:latin typeface="Times New Roman" pitchFamily="18" charset="0"/>
                  </a:rPr>
                  <a:t>			3.127	.832	3.959</a:t>
                </a:r>
              </a:p>
              <a:p>
                <a:pPr>
                  <a:spcBef>
                    <a:spcPct val="0"/>
                  </a:spcBef>
                  <a:spcAft>
                    <a:spcPts val="900"/>
                  </a:spcAft>
                  <a:buNone/>
                </a:pPr>
                <a:r>
                  <a:rPr lang="en-US" altLang="nl-NL" sz="2200" dirty="0">
                    <a:latin typeface="Times New Roman" pitchFamily="18" charset="0"/>
                  </a:rPr>
                  <a:t>prop. item variance explained   	.626	.166	.792</a:t>
                </a:r>
              </a:p>
              <a:p>
                <a:pPr>
                  <a:spcBef>
                    <a:spcPct val="0"/>
                  </a:spcBef>
                  <a:spcAft>
                    <a:spcPts val="900"/>
                  </a:spcAft>
                  <a:buNone/>
                </a:pPr>
                <a:endParaRPr lang="en-US" altLang="nl-NL" sz="2200" dirty="0">
                  <a:latin typeface="Times New Roman" pitchFamily="18" charset="0"/>
                </a:endParaRPr>
              </a:p>
            </p:txBody>
          </p:sp>
        </mc:Choice>
        <mc:Fallback>
          <p:sp>
            <p:nvSpPr>
              <p:cNvPr id="6" name="Text Box 3">
                <a:extLst>
                  <a:ext uri="{FF2B5EF4-FFF2-40B4-BE49-F238E27FC236}">
                    <a16:creationId xmlns:a16="http://schemas.microsoft.com/office/drawing/2014/main" id="{55A0515D-A1D0-44ED-9325-8FF9B7C52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03713" y="3582344"/>
                <a:ext cx="8504237" cy="3628109"/>
              </a:xfrm>
              <a:prstGeom prst="rect">
                <a:avLst/>
              </a:prstGeom>
              <a:blipFill>
                <a:blip r:embed="rId3"/>
                <a:stretch>
                  <a:fillRect l="-932" t="-117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ine 7">
            <a:extLst>
              <a:ext uri="{FF2B5EF4-FFF2-40B4-BE49-F238E27FC236}">
                <a16:creationId xmlns:a16="http://schemas.microsoft.com/office/drawing/2014/main" id="{A0CFF040-C536-42F7-92B8-BE55F9344805}"/>
              </a:ext>
            </a:extLst>
          </p:cNvPr>
          <p:cNvSpPr>
            <a:spLocks noChangeShapeType="1"/>
          </p:cNvSpPr>
          <p:nvPr/>
        </p:nvSpPr>
        <p:spPr bwMode="auto">
          <a:xfrm>
            <a:off x="1159697" y="5789286"/>
            <a:ext cx="7693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8" name="Line 8">
            <a:extLst>
              <a:ext uri="{FF2B5EF4-FFF2-40B4-BE49-F238E27FC236}">
                <a16:creationId xmlns:a16="http://schemas.microsoft.com/office/drawing/2014/main" id="{CD098F40-54EE-4D3C-ABD3-FFB238B08043}"/>
              </a:ext>
            </a:extLst>
          </p:cNvPr>
          <p:cNvSpPr>
            <a:spLocks noChangeShapeType="1"/>
          </p:cNvSpPr>
          <p:nvPr/>
        </p:nvSpPr>
        <p:spPr bwMode="auto">
          <a:xfrm>
            <a:off x="1159697" y="4054148"/>
            <a:ext cx="7693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E8A72EE5-7367-4E5F-B3AC-71382B4B1F38}"/>
              </a:ext>
            </a:extLst>
          </p:cNvPr>
          <p:cNvSpPr>
            <a:spLocks noChangeShapeType="1"/>
          </p:cNvSpPr>
          <p:nvPr/>
        </p:nvSpPr>
        <p:spPr bwMode="auto">
          <a:xfrm>
            <a:off x="1231705" y="3510336"/>
            <a:ext cx="7693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66CAA2-A362-452F-AD0C-AE73C271E70D}"/>
              </a:ext>
            </a:extLst>
          </p:cNvPr>
          <p:cNvSpPr/>
          <p:nvPr/>
        </p:nvSpPr>
        <p:spPr bwMode="auto">
          <a:xfrm>
            <a:off x="7856438" y="5861294"/>
            <a:ext cx="1676806" cy="1177436"/>
          </a:xfrm>
          <a:prstGeom prst="rect">
            <a:avLst/>
          </a:prstGeom>
          <a:solidFill>
            <a:schemeClr val="bg1"/>
          </a:solidFill>
          <a:ln w="38100" cap="flat" cmpd="dbl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Calibr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266896-2E41-4CC2-ADD7-52A431CEB39E}"/>
              </a:ext>
            </a:extLst>
          </p:cNvPr>
          <p:cNvSpPr/>
          <p:nvPr/>
        </p:nvSpPr>
        <p:spPr bwMode="auto">
          <a:xfrm>
            <a:off x="1151310" y="6275510"/>
            <a:ext cx="6705128" cy="449863"/>
          </a:xfrm>
          <a:prstGeom prst="rect">
            <a:avLst/>
          </a:prstGeom>
          <a:solidFill>
            <a:schemeClr val="bg1"/>
          </a:solidFill>
          <a:ln w="38100" cap="flat" cmpd="dbl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Calibri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89946-C2C6-41F8-8F44-2A6DE2AA6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1641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DD5A0-171E-4DF0-875C-40033CC95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Ladingen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communaliteiten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&amp;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eigenwaardes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DB2415-918A-4249-9799-BEE2DAD4DB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nl-NL" sz="2200" dirty="0"/>
                  <a:t>Eigenwaarde: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nl-NL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p>
                          <m:sSupPr>
                            <m:ctrlPr>
                              <a:rPr lang="nl-NL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nl-NL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nl-NL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  <m:sup>
                            <m:r>
                              <a:rPr lang="nl-NL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200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nl-NL" sz="22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nl-NL" sz="2200" dirty="0" err="1"/>
                  <a:t>geeft</a:t>
                </a:r>
                <a:r>
                  <a:rPr lang="en-US" altLang="nl-NL" sz="2200" dirty="0"/>
                  <a:t> </a:t>
                </a:r>
                <a:r>
                  <a:rPr lang="en-US" altLang="nl-NL" sz="2200" i="1" dirty="0" err="1"/>
                  <a:t>proportie</a:t>
                </a:r>
                <a:r>
                  <a:rPr lang="en-US" altLang="nl-NL" sz="2200" i="1" dirty="0"/>
                  <a:t> </a:t>
                </a:r>
                <a:r>
                  <a:rPr lang="en-US" altLang="nl-NL" sz="2200" i="1" dirty="0" err="1"/>
                  <a:t>variantie</a:t>
                </a:r>
                <a:r>
                  <a:rPr lang="en-US" altLang="nl-NL" sz="2200" i="1" dirty="0"/>
                  <a:t> </a:t>
                </a:r>
                <a:r>
                  <a:rPr lang="en-US" altLang="nl-NL" sz="2200" i="1" dirty="0" err="1"/>
                  <a:t>verklaart</a:t>
                </a:r>
                <a:r>
                  <a:rPr lang="en-US" altLang="nl-NL" sz="2200" i="1" dirty="0"/>
                  <a:t> </a:t>
                </a:r>
                <a:r>
                  <a:rPr lang="en-US" altLang="nl-NL" sz="2200" dirty="0"/>
                  <a:t>door de component</a:t>
                </a:r>
              </a:p>
              <a:p>
                <a:pPr marL="0" indent="0">
                  <a:buNone/>
                </a:pPr>
                <a:r>
                  <a:rPr lang="nl-NL" sz="2200" dirty="0" err="1">
                    <a:solidFill>
                      <a:srgbClr val="000000"/>
                    </a:solidFill>
                  </a:rPr>
                  <a:t>Communaliteit</a:t>
                </a:r>
                <a:r>
                  <a:rPr lang="nl-NL" sz="2200" dirty="0">
                    <a:solidFill>
                      <a:srgbClr val="000000"/>
                    </a:solidFill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nl-NL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nl-NL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NL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p>
                          <m:sSupPr>
                            <m:ctrlPr>
                              <a:rPr lang="nl-NL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nl-NL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nl-NL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  <m:sup>
                            <m:r>
                              <a:rPr lang="nl-NL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nl-NL" sz="2200" dirty="0"/>
              </a:p>
              <a:p>
                <a:pPr marL="0" indent="0">
                  <a:buNone/>
                </a:pPr>
                <a:endParaRPr lang="en-US" altLang="nl-NL" sz="2200" dirty="0"/>
              </a:p>
              <a:p>
                <a:endParaRPr lang="nl-NL" sz="2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DB2415-918A-4249-9799-BEE2DAD4DB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4" t="-1274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B09458DC-68B6-4272-B285-8A7DD1ABF8C5}"/>
              </a:ext>
            </a:extLst>
          </p:cNvPr>
          <p:cNvSpPr txBox="1">
            <a:spLocks noChangeArrowheads="1"/>
          </p:cNvSpPr>
          <p:nvPr/>
        </p:nvSpPr>
        <p:spPr>
          <a:xfrm>
            <a:off x="1015681" y="1926721"/>
            <a:ext cx="8243887" cy="4340696"/>
          </a:xfrm>
          <a:prstGeom prst="rect">
            <a:avLst/>
          </a:prstGeom>
        </p:spPr>
        <p:txBody>
          <a:bodyPr/>
          <a:lstStyle>
            <a:lvl1pPr marL="469900" indent="-469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E9200B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93913" indent="-3984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51113" indent="-3984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3008313" indent="-3984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65513" indent="-3984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922713" indent="-3984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 defTabSz="461963" eaLnBrk="1" hangingPunct="1">
              <a:spcBef>
                <a:spcPts val="0"/>
              </a:spcBef>
              <a:buNone/>
            </a:pPr>
            <a:endParaRPr lang="nl-NL" sz="20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3">
                <a:extLst>
                  <a:ext uri="{FF2B5EF4-FFF2-40B4-BE49-F238E27FC236}">
                    <a16:creationId xmlns:a16="http://schemas.microsoft.com/office/drawing/2014/main" id="{55A0515D-A1D0-44ED-9325-8FF9B7C525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03713" y="3582344"/>
                <a:ext cx="8504237" cy="3655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190500" indent="-190500">
                  <a:spcBef>
                    <a:spcPct val="20000"/>
                  </a:spcBef>
                  <a:buChar char="•"/>
                  <a:tabLst>
                    <a:tab pos="268288" algn="l"/>
                    <a:tab pos="2008188" algn="r"/>
                    <a:tab pos="3133725" algn="r"/>
                    <a:tab pos="4670425" algn="r"/>
                    <a:tab pos="5818188" algn="r"/>
                    <a:tab pos="7435850" algn="r"/>
                  </a:tabLst>
                  <a:defRPr sz="3200">
                    <a:solidFill>
                      <a:schemeClr val="tx1"/>
                    </a:solidFill>
                    <a:latin typeface="Times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tabLst>
                    <a:tab pos="268288" algn="l"/>
                    <a:tab pos="2008188" algn="r"/>
                    <a:tab pos="3133725" algn="r"/>
                    <a:tab pos="4670425" algn="r"/>
                    <a:tab pos="5818188" algn="r"/>
                    <a:tab pos="7435850" algn="r"/>
                  </a:tabLst>
                  <a:defRPr sz="2800">
                    <a:solidFill>
                      <a:schemeClr val="tx1"/>
                    </a:solidFill>
                    <a:latin typeface="Times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tabLst>
                    <a:tab pos="268288" algn="l"/>
                    <a:tab pos="2008188" algn="r"/>
                    <a:tab pos="3133725" algn="r"/>
                    <a:tab pos="4670425" algn="r"/>
                    <a:tab pos="5818188" algn="r"/>
                    <a:tab pos="7435850" algn="r"/>
                  </a:tabLst>
                  <a:defRPr sz="2400">
                    <a:solidFill>
                      <a:schemeClr val="tx1"/>
                    </a:solidFill>
                    <a:latin typeface="Times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tabLst>
                    <a:tab pos="268288" algn="l"/>
                    <a:tab pos="2008188" algn="r"/>
                    <a:tab pos="3133725" algn="r"/>
                    <a:tab pos="4670425" algn="r"/>
                    <a:tab pos="5818188" algn="r"/>
                    <a:tab pos="7435850" algn="r"/>
                  </a:tabLst>
                  <a:defRPr sz="2000">
                    <a:solidFill>
                      <a:schemeClr val="tx1"/>
                    </a:solidFill>
                    <a:latin typeface="Times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tabLst>
                    <a:tab pos="268288" algn="l"/>
                    <a:tab pos="2008188" algn="r"/>
                    <a:tab pos="3133725" algn="r"/>
                    <a:tab pos="4670425" algn="r"/>
                    <a:tab pos="5818188" algn="r"/>
                    <a:tab pos="7435850" algn="r"/>
                  </a:tabLst>
                  <a:defRPr sz="2000">
                    <a:solidFill>
                      <a:schemeClr val="tx1"/>
                    </a:solidFill>
                    <a:latin typeface="Times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268288" algn="l"/>
                    <a:tab pos="2008188" algn="r"/>
                    <a:tab pos="3133725" algn="r"/>
                    <a:tab pos="4670425" algn="r"/>
                    <a:tab pos="5818188" algn="r"/>
                    <a:tab pos="7435850" algn="r"/>
                  </a:tabLst>
                  <a:defRPr sz="2000">
                    <a:solidFill>
                      <a:schemeClr val="tx1"/>
                    </a:solidFill>
                    <a:latin typeface="Times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268288" algn="l"/>
                    <a:tab pos="2008188" algn="r"/>
                    <a:tab pos="3133725" algn="r"/>
                    <a:tab pos="4670425" algn="r"/>
                    <a:tab pos="5818188" algn="r"/>
                    <a:tab pos="7435850" algn="r"/>
                  </a:tabLst>
                  <a:defRPr sz="2000">
                    <a:solidFill>
                      <a:schemeClr val="tx1"/>
                    </a:solidFill>
                    <a:latin typeface="Times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268288" algn="l"/>
                    <a:tab pos="2008188" algn="r"/>
                    <a:tab pos="3133725" algn="r"/>
                    <a:tab pos="4670425" algn="r"/>
                    <a:tab pos="5818188" algn="r"/>
                    <a:tab pos="7435850" algn="r"/>
                  </a:tabLst>
                  <a:defRPr sz="2000">
                    <a:solidFill>
                      <a:schemeClr val="tx1"/>
                    </a:solidFill>
                    <a:latin typeface="Times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268288" algn="l"/>
                    <a:tab pos="2008188" algn="r"/>
                    <a:tab pos="3133725" algn="r"/>
                    <a:tab pos="4670425" algn="r"/>
                    <a:tab pos="5818188" algn="r"/>
                    <a:tab pos="7435850" algn="r"/>
                  </a:tabLst>
                  <a:defRPr sz="2000">
                    <a:solidFill>
                      <a:schemeClr val="tx1"/>
                    </a:solidFill>
                    <a:latin typeface="Times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ts val="900"/>
                  </a:spcAft>
                  <a:buNone/>
                </a:pPr>
                <a:r>
                  <a:rPr lang="en-US" altLang="nl-NL" sz="2200" dirty="0">
                    <a:latin typeface="Times New Roman" pitchFamily="18" charset="0"/>
                  </a:rPr>
                  <a:t>Item	</a:t>
                </a:r>
                <a:r>
                  <a:rPr lang="en-US" altLang="nl-NL" sz="2200" i="1" dirty="0">
                    <a:latin typeface="Times New Roman" pitchFamily="18" charset="0"/>
                  </a:rPr>
                  <a:t> a</a:t>
                </a:r>
                <a:r>
                  <a:rPr lang="en-US" altLang="nl-NL" sz="2200" baseline="-25000" dirty="0">
                    <a:latin typeface="Times New Roman" pitchFamily="18" charset="0"/>
                  </a:rPr>
                  <a:t>i1</a:t>
                </a:r>
                <a:r>
                  <a:rPr lang="en-US" altLang="nl-NL" sz="2200" i="1" baseline="30000" dirty="0">
                    <a:latin typeface="Times New Roman" pitchFamily="18" charset="0"/>
                  </a:rPr>
                  <a:t> </a:t>
                </a:r>
                <a:r>
                  <a:rPr lang="en-US" altLang="nl-NL" sz="2200" i="1" dirty="0">
                    <a:latin typeface="Times New Roman" pitchFamily="18" charset="0"/>
                  </a:rPr>
                  <a:t>	a</a:t>
                </a:r>
                <a:r>
                  <a:rPr lang="en-US" altLang="nl-NL" sz="2200" baseline="-25000" dirty="0">
                    <a:latin typeface="Times New Roman" pitchFamily="18" charset="0"/>
                  </a:rPr>
                  <a:t>i2 </a:t>
                </a:r>
                <a:r>
                  <a:rPr lang="en-US" altLang="nl-NL" sz="2200" i="1" dirty="0">
                    <a:latin typeface="Times New Roman" pitchFamily="18" charset="0"/>
                  </a:rPr>
                  <a:t>	 a</a:t>
                </a:r>
                <a:r>
                  <a:rPr lang="en-US" altLang="nl-NL" sz="2200" baseline="-25000" dirty="0">
                    <a:latin typeface="Times New Roman" pitchFamily="18" charset="0"/>
                  </a:rPr>
                  <a:t>i1</a:t>
                </a:r>
                <a:r>
                  <a:rPr lang="en-US" altLang="nl-NL" sz="2200" i="1" baseline="30000" dirty="0">
                    <a:latin typeface="Times New Roman" pitchFamily="18" charset="0"/>
                  </a:rPr>
                  <a:t>2 </a:t>
                </a:r>
                <a:r>
                  <a:rPr lang="en-US" altLang="nl-NL" sz="2200" i="1" dirty="0">
                    <a:latin typeface="Times New Roman" pitchFamily="18" charset="0"/>
                  </a:rPr>
                  <a:t>	a</a:t>
                </a:r>
                <a:r>
                  <a:rPr lang="en-US" altLang="nl-NL" sz="2200" baseline="-25000" dirty="0">
                    <a:latin typeface="Times New Roman" pitchFamily="18" charset="0"/>
                  </a:rPr>
                  <a:t>i2</a:t>
                </a:r>
                <a:r>
                  <a:rPr lang="en-US" altLang="nl-NL" sz="2200" i="1" baseline="30000" dirty="0">
                    <a:latin typeface="Times New Roman" pitchFamily="18" charset="0"/>
                  </a:rPr>
                  <a:t>2 </a:t>
                </a:r>
                <a:r>
                  <a:rPr lang="en-US" altLang="nl-NL" sz="2200" i="1" dirty="0">
                    <a:latin typeface="Times New Roman" pitchFamily="18" charset="0"/>
                  </a:rPr>
                  <a:t>	h</a:t>
                </a:r>
                <a:r>
                  <a:rPr lang="en-US" altLang="nl-NL" sz="2200" i="1" baseline="-25000" dirty="0">
                    <a:latin typeface="Times New Roman" pitchFamily="18" charset="0"/>
                  </a:rPr>
                  <a:t>i</a:t>
                </a:r>
                <a:r>
                  <a:rPr lang="en-US" altLang="nl-NL" sz="2200" i="1" baseline="30000" dirty="0">
                    <a:latin typeface="Times New Roman" pitchFamily="18" charset="0"/>
                  </a:rPr>
                  <a:t>2 </a:t>
                </a:r>
                <a:r>
                  <a:rPr lang="en-US" altLang="nl-NL" sz="2200" dirty="0">
                    <a:latin typeface="Times New Roman" pitchFamily="18" charset="0"/>
                  </a:rPr>
                  <a:t>	</a:t>
                </a:r>
              </a:p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nl-NL" sz="2200" dirty="0">
                    <a:latin typeface="Times New Roman" pitchFamily="18" charset="0"/>
                  </a:rPr>
                  <a:t>   </a:t>
                </a:r>
                <a:r>
                  <a:rPr lang="en-US" altLang="nl-NL" sz="2200" i="1" dirty="0">
                    <a:solidFill>
                      <a:srgbClr val="0A0ACC"/>
                    </a:solidFill>
                    <a:latin typeface="Times New Roman" pitchFamily="18" charset="0"/>
                  </a:rPr>
                  <a:t>X</a:t>
                </a:r>
                <a:r>
                  <a:rPr lang="en-US" altLang="nl-NL" sz="2200" baseline="-25000" dirty="0">
                    <a:solidFill>
                      <a:srgbClr val="0A0ACC"/>
                    </a:solidFill>
                    <a:latin typeface="Times New Roman" pitchFamily="18" charset="0"/>
                  </a:rPr>
                  <a:t>1</a:t>
                </a:r>
                <a:r>
                  <a:rPr lang="en-US" altLang="nl-NL" sz="2200" dirty="0">
                    <a:latin typeface="Times New Roman" pitchFamily="18" charset="0"/>
                  </a:rPr>
                  <a:t>	.859	-.317	.738	.100	.838</a:t>
                </a:r>
              </a:p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nl-NL" sz="2200" dirty="0">
                    <a:latin typeface="Times New Roman" pitchFamily="18" charset="0"/>
                  </a:rPr>
                  <a:t>   </a:t>
                </a:r>
                <a:r>
                  <a:rPr lang="en-US" altLang="nl-NL" sz="2200" i="1" dirty="0">
                    <a:solidFill>
                      <a:srgbClr val="0A0ACC"/>
                    </a:solidFill>
                    <a:latin typeface="Times New Roman" pitchFamily="18" charset="0"/>
                  </a:rPr>
                  <a:t>X</a:t>
                </a:r>
                <a:r>
                  <a:rPr lang="en-US" altLang="nl-NL" sz="2200" baseline="-25000" dirty="0">
                    <a:solidFill>
                      <a:srgbClr val="0A0ACC"/>
                    </a:solidFill>
                    <a:latin typeface="Times New Roman" pitchFamily="18" charset="0"/>
                  </a:rPr>
                  <a:t>2</a:t>
                </a:r>
                <a:r>
                  <a:rPr lang="en-US" altLang="nl-NL" sz="2200" dirty="0">
                    <a:latin typeface="Times New Roman" pitchFamily="18" charset="0"/>
                  </a:rPr>
                  <a:t>	.813	-.353	.661	.125	.786</a:t>
                </a:r>
              </a:p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nl-NL" sz="2200" dirty="0">
                    <a:latin typeface="Times New Roman" pitchFamily="18" charset="0"/>
                  </a:rPr>
                  <a:t>   </a:t>
                </a:r>
                <a:r>
                  <a:rPr lang="en-US" altLang="nl-NL" sz="2200" i="1" dirty="0">
                    <a:solidFill>
                      <a:srgbClr val="0A0ACC"/>
                    </a:solidFill>
                    <a:latin typeface="Times New Roman" pitchFamily="18" charset="0"/>
                  </a:rPr>
                  <a:t>X</a:t>
                </a:r>
                <a:r>
                  <a:rPr lang="en-US" altLang="nl-NL" sz="2200" baseline="-25000" dirty="0">
                    <a:solidFill>
                      <a:srgbClr val="0A0ACC"/>
                    </a:solidFill>
                    <a:latin typeface="Times New Roman" pitchFamily="18" charset="0"/>
                  </a:rPr>
                  <a:t>3</a:t>
                </a:r>
                <a:r>
                  <a:rPr lang="en-US" altLang="nl-NL" sz="2200" dirty="0">
                    <a:latin typeface="Times New Roman" pitchFamily="18" charset="0"/>
                  </a:rPr>
                  <a:t>	.802	-.248	.643	.062	.705</a:t>
                </a:r>
              </a:p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nl-NL" sz="2200" dirty="0">
                    <a:latin typeface="Times New Roman" pitchFamily="18" charset="0"/>
                  </a:rPr>
                  <a:t>   </a:t>
                </a:r>
                <a:r>
                  <a:rPr lang="en-US" altLang="nl-NL" sz="2200" i="1" dirty="0">
                    <a:solidFill>
                      <a:srgbClr val="FF0306"/>
                    </a:solidFill>
                    <a:latin typeface="Times New Roman" pitchFamily="18" charset="0"/>
                  </a:rPr>
                  <a:t>X</a:t>
                </a:r>
                <a:r>
                  <a:rPr lang="en-US" altLang="nl-NL" sz="2200" baseline="-25000" dirty="0">
                    <a:solidFill>
                      <a:srgbClr val="FF0306"/>
                    </a:solidFill>
                    <a:latin typeface="Times New Roman" pitchFamily="18" charset="0"/>
                  </a:rPr>
                  <a:t>4</a:t>
                </a:r>
                <a:r>
                  <a:rPr lang="en-US" altLang="nl-NL" sz="2200" dirty="0">
                    <a:latin typeface="Times New Roman" pitchFamily="18" charset="0"/>
                  </a:rPr>
                  <a:t>	.767	.450	.588	.203	.791</a:t>
                </a:r>
              </a:p>
              <a:p>
                <a:pPr>
                  <a:spcBef>
                    <a:spcPct val="0"/>
                  </a:spcBef>
                  <a:spcAft>
                    <a:spcPts val="900"/>
                  </a:spcAft>
                  <a:buNone/>
                </a:pPr>
                <a:r>
                  <a:rPr lang="en-US" altLang="nl-NL" sz="2200" dirty="0">
                    <a:latin typeface="Times New Roman" pitchFamily="18" charset="0"/>
                  </a:rPr>
                  <a:t>   </a:t>
                </a:r>
                <a:r>
                  <a:rPr lang="en-US" altLang="nl-NL" sz="2200" i="1" dirty="0">
                    <a:solidFill>
                      <a:srgbClr val="FF0306"/>
                    </a:solidFill>
                    <a:latin typeface="Times New Roman" pitchFamily="18" charset="0"/>
                  </a:rPr>
                  <a:t>X</a:t>
                </a:r>
                <a:r>
                  <a:rPr lang="en-US" altLang="nl-NL" sz="2200" baseline="-25000" dirty="0">
                    <a:solidFill>
                      <a:srgbClr val="FF0306"/>
                    </a:solidFill>
                    <a:latin typeface="Times New Roman" pitchFamily="18" charset="0"/>
                  </a:rPr>
                  <a:t>5</a:t>
                </a:r>
                <a:r>
                  <a:rPr lang="en-US" altLang="nl-NL" sz="2200" dirty="0">
                    <a:latin typeface="Times New Roman" pitchFamily="18" charset="0"/>
                  </a:rPr>
                  <a:t>	.705	.586	.497	.343	.840</a:t>
                </a:r>
              </a:p>
              <a:p>
                <a:pPr>
                  <a:spcBef>
                    <a:spcPct val="0"/>
                  </a:spcBef>
                  <a:spcAft>
                    <a:spcPts val="9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l-NL" sz="2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nl-NL" sz="22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nl-NL" sz="2200" dirty="0">
                    <a:latin typeface="Times New Roman" pitchFamily="18" charset="0"/>
                  </a:rPr>
                  <a:t>			3.127	.832	3.959</a:t>
                </a:r>
              </a:p>
              <a:p>
                <a:pPr>
                  <a:spcBef>
                    <a:spcPct val="0"/>
                  </a:spcBef>
                  <a:spcAft>
                    <a:spcPts val="90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l-NL" sz="2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nl-NL" sz="2200" dirty="0">
                    <a:solidFill>
                      <a:srgbClr val="000000"/>
                    </a:solidFill>
                  </a:rPr>
                  <a:t> 		</a:t>
                </a:r>
                <a:r>
                  <a:rPr lang="en-US" altLang="nl-NL" sz="2200" dirty="0">
                    <a:latin typeface="Times New Roman" pitchFamily="18" charset="0"/>
                  </a:rPr>
                  <a:t>	.626	.166	.792</a:t>
                </a:r>
              </a:p>
              <a:p>
                <a:pPr>
                  <a:spcBef>
                    <a:spcPct val="0"/>
                  </a:spcBef>
                  <a:spcAft>
                    <a:spcPts val="900"/>
                  </a:spcAft>
                  <a:buNone/>
                </a:pPr>
                <a:endParaRPr lang="en-US" altLang="nl-NL" sz="2200" dirty="0">
                  <a:latin typeface="Times New Roman" pitchFamily="18" charset="0"/>
                </a:endParaRPr>
              </a:p>
            </p:txBody>
          </p:sp>
        </mc:Choice>
        <mc:Fallback>
          <p:sp>
            <p:nvSpPr>
              <p:cNvPr id="6" name="Text Box 3">
                <a:extLst>
                  <a:ext uri="{FF2B5EF4-FFF2-40B4-BE49-F238E27FC236}">
                    <a16:creationId xmlns:a16="http://schemas.microsoft.com/office/drawing/2014/main" id="{55A0515D-A1D0-44ED-9325-8FF9B7C525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03713" y="3582344"/>
                <a:ext cx="8504237" cy="3655231"/>
              </a:xfrm>
              <a:prstGeom prst="rect">
                <a:avLst/>
              </a:prstGeom>
              <a:blipFill>
                <a:blip r:embed="rId3"/>
                <a:stretch>
                  <a:fillRect l="-932" t="-116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ine 7">
            <a:extLst>
              <a:ext uri="{FF2B5EF4-FFF2-40B4-BE49-F238E27FC236}">
                <a16:creationId xmlns:a16="http://schemas.microsoft.com/office/drawing/2014/main" id="{A0CFF040-C536-42F7-92B8-BE55F9344805}"/>
              </a:ext>
            </a:extLst>
          </p:cNvPr>
          <p:cNvSpPr>
            <a:spLocks noChangeShapeType="1"/>
          </p:cNvSpPr>
          <p:nvPr/>
        </p:nvSpPr>
        <p:spPr bwMode="auto">
          <a:xfrm>
            <a:off x="1159697" y="5789286"/>
            <a:ext cx="7693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8" name="Line 8">
            <a:extLst>
              <a:ext uri="{FF2B5EF4-FFF2-40B4-BE49-F238E27FC236}">
                <a16:creationId xmlns:a16="http://schemas.microsoft.com/office/drawing/2014/main" id="{CD098F40-54EE-4D3C-ABD3-FFB238B08043}"/>
              </a:ext>
            </a:extLst>
          </p:cNvPr>
          <p:cNvSpPr>
            <a:spLocks noChangeShapeType="1"/>
          </p:cNvSpPr>
          <p:nvPr/>
        </p:nvSpPr>
        <p:spPr bwMode="auto">
          <a:xfrm>
            <a:off x="1159697" y="4054148"/>
            <a:ext cx="7693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E8A72EE5-7367-4E5F-B3AC-71382B4B1F38}"/>
              </a:ext>
            </a:extLst>
          </p:cNvPr>
          <p:cNvSpPr>
            <a:spLocks noChangeShapeType="1"/>
          </p:cNvSpPr>
          <p:nvPr/>
        </p:nvSpPr>
        <p:spPr bwMode="auto">
          <a:xfrm>
            <a:off x="1231705" y="3510336"/>
            <a:ext cx="7693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89946-C2C6-41F8-8F44-2A6DE2AA6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9110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20FD8-D72E-4F42-81CC-BB02A09E9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Big-Five International Personality Item Pool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58696-295C-4CD5-AB52-E154655C4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50 items, 5-punts Likert </a:t>
            </a:r>
            <a:r>
              <a:rPr lang="en-US" dirty="0" err="1"/>
              <a:t>schaal</a:t>
            </a:r>
            <a:r>
              <a:rPr lang="en-US" dirty="0"/>
              <a:t> (1=Disagree, 3=Neutral, 5=Agree)</a:t>
            </a:r>
          </a:p>
          <a:p>
            <a:pPr>
              <a:spcBef>
                <a:spcPts val="600"/>
              </a:spcBef>
            </a:pPr>
            <a:r>
              <a:rPr lang="en-US" dirty="0"/>
              <a:t>N = 19,718 </a:t>
            </a:r>
            <a:r>
              <a:rPr lang="en-US" dirty="0" err="1"/>
              <a:t>respondenten</a:t>
            </a:r>
            <a:endParaRPr lang="en-US" dirty="0"/>
          </a:p>
          <a:p>
            <a:pPr>
              <a:spcBef>
                <a:spcPts val="600"/>
              </a:spcBef>
            </a:pPr>
            <a:r>
              <a:rPr lang="en-US" dirty="0" err="1"/>
              <a:t>Voorbeeld</a:t>
            </a:r>
            <a:r>
              <a:rPr lang="en-US" dirty="0"/>
              <a:t> items: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ACD04-F409-4932-AB6F-9A08D4B35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dirty="0"/>
              <a:t>19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C6FE315-489D-47EF-85A1-E93110F8C7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665088"/>
              </p:ext>
            </p:extLst>
          </p:nvPr>
        </p:nvGraphicFramePr>
        <p:xfrm>
          <a:off x="3803114" y="2947228"/>
          <a:ext cx="8043523" cy="34290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043523">
                  <a:extLst>
                    <a:ext uri="{9D8B030D-6E8A-4147-A177-3AD203B41FA5}">
                      <a16:colId xmlns:a16="http://schemas.microsoft.com/office/drawing/2014/main" val="12154776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457200" lvl="1" indent="0">
                        <a:spcBef>
                          <a:spcPts val="600"/>
                        </a:spcBef>
                        <a:buNone/>
                      </a:pPr>
                      <a:r>
                        <a:rPr lang="en-US" sz="2000" b="0" dirty="0"/>
                        <a:t>E1.	I am the life of the party. (Extraversion, + keyed)</a:t>
                      </a:r>
                    </a:p>
                    <a:p>
                      <a:pPr marL="457200" lvl="1" indent="0">
                        <a:spcBef>
                          <a:spcPts val="600"/>
                        </a:spcBef>
                        <a:buNone/>
                      </a:pPr>
                      <a:r>
                        <a:rPr lang="en-US" sz="2000" b="0" dirty="0"/>
                        <a:t>E2.	I don't talk a lot. (Extraversion, - keyed)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426439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lvl="1" indent="0">
                        <a:spcBef>
                          <a:spcPts val="600"/>
                        </a:spcBef>
                        <a:buNone/>
                      </a:pPr>
                      <a:r>
                        <a:rPr lang="en-US" sz="2000" dirty="0"/>
                        <a:t>N1.	I get stressed out easily. (Neuroticism, + keyed) </a:t>
                      </a:r>
                    </a:p>
                    <a:p>
                      <a:pPr marL="457200" lvl="1" indent="0">
                        <a:spcBef>
                          <a:spcPts val="600"/>
                        </a:spcBef>
                        <a:buNone/>
                      </a:pPr>
                      <a:r>
                        <a:rPr lang="en-US" sz="2000" dirty="0"/>
                        <a:t>N2.	I am relaxed most of the time. (Neuroticism, - keyed)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76436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lvl="1" indent="0">
                        <a:spcBef>
                          <a:spcPts val="600"/>
                        </a:spcBef>
                        <a:buNone/>
                      </a:pPr>
                      <a:r>
                        <a:rPr lang="en-US" sz="2000" dirty="0"/>
                        <a:t>A1.	I feel little concern for others. (Agreeableness, - keyed)</a:t>
                      </a:r>
                    </a:p>
                    <a:p>
                      <a:pPr marL="457200" lvl="1" indent="0">
                        <a:spcBef>
                          <a:spcPts val="600"/>
                        </a:spcBef>
                        <a:buNone/>
                      </a:pPr>
                      <a:r>
                        <a:rPr lang="en-US" sz="2000" dirty="0"/>
                        <a:t>A2.	I am interested in people. (Agreeableness, + keyed)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53082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lvl="1" indent="0">
                        <a:spcBef>
                          <a:spcPts val="600"/>
                        </a:spcBef>
                        <a:buNone/>
                      </a:pPr>
                      <a:r>
                        <a:rPr lang="en-US" sz="2000" dirty="0"/>
                        <a:t>C1.	I am always prepared. (Conscientiousness, + keyed)</a:t>
                      </a:r>
                    </a:p>
                    <a:p>
                      <a:pPr marL="457200" lvl="1" indent="0">
                        <a:spcBef>
                          <a:spcPts val="600"/>
                        </a:spcBef>
                        <a:buNone/>
                      </a:pPr>
                      <a:r>
                        <a:rPr lang="en-US" sz="2000" dirty="0"/>
                        <a:t>C2.	I leave my belongings around. (Conscientiousness, -keyed)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04148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lvl="1" indent="0">
                        <a:spcBef>
                          <a:spcPts val="600"/>
                        </a:spcBef>
                        <a:buNone/>
                      </a:pPr>
                      <a:r>
                        <a:rPr lang="en-US" sz="2000" dirty="0"/>
                        <a:t>O1.	I have a rich vocabulary. (Openness, + keyed)</a:t>
                      </a:r>
                    </a:p>
                    <a:p>
                      <a:pPr marL="490537" lvl="1" indent="0">
                        <a:spcBef>
                          <a:spcPts val="600"/>
                        </a:spcBef>
                        <a:buNone/>
                      </a:pPr>
                      <a:r>
                        <a:rPr lang="en-US" sz="2000" dirty="0"/>
                        <a:t>O2.	I have difficulty understanding abstract ideas. (Openness, - keyed)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82905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713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A17FA-438B-4967-8BD9-EA3652274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Data matrix</a:t>
            </a:r>
            <a:br>
              <a:rPr lang="en-US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</a:rPr>
              <a:t>meeste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 items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</a:rPr>
              <a:t>weggelaten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</a:rPr>
              <a:t>voor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</a:rPr>
              <a:t>leesbaarheid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nl-NL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98516-CAFB-4351-BFC5-7F13E0BA2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25</a:t>
            </a:fld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E13CF45B-67D0-1D0B-0252-82C79BBD3B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6" t="5324" r="34293" b="33768"/>
          <a:stretch/>
        </p:blipFill>
        <p:spPr>
          <a:xfrm>
            <a:off x="238538" y="1690688"/>
            <a:ext cx="11738114" cy="625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553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33A0D-EDF4-4B1B-8A4D-25978B02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Correlatie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matrix</a:t>
            </a:r>
            <a:br>
              <a:rPr lang="en-US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</a:rPr>
              <a:t>meeste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 items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</a:rPr>
              <a:t>weggelaten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</a:rPr>
              <a:t>voor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</a:rPr>
              <a:t>leesbaarheid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nl-NL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CAD20-4437-4744-8DBD-A8EE8A908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744" y="232636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E1     E2     N1     N2     A1     A2     C1     C2     O1     O2</a:t>
            </a:r>
          </a:p>
          <a:p>
            <a:pPr marL="0" indent="0">
              <a:buNone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E1  1.000 -0.421 -0.114  0.151 -0.015  0.272  0.055  0.036  0.040 -0.025</a:t>
            </a:r>
          </a:p>
          <a:p>
            <a:pPr marL="0" indent="0">
              <a:buNone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E2 -0.421  1.000  0.061 -0.030  0.123 -0.274 -0.012 -0.046 -0.055  0.058</a:t>
            </a:r>
          </a:p>
          <a:p>
            <a:pPr marL="0" indent="0">
              <a:buNone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N1 -0.114  0.061  1.000 -0.465 -0.001 -0.045 -0.085  0.091 -0.046  0.174</a:t>
            </a:r>
          </a:p>
          <a:p>
            <a:pPr marL="0" indent="0">
              <a:buNone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N2  0.151 -0.030 -0.465  1.000  0.023  0.116  0.085  0.031  0.039 -0.076</a:t>
            </a:r>
          </a:p>
          <a:p>
            <a:pPr marL="0" indent="0">
              <a:buNone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A1 -0.015  0.123 -0.001  0.023  1.000 -0.231 -0.028 -0.009 -0.105  0.117</a:t>
            </a:r>
          </a:p>
          <a:p>
            <a:pPr marL="0" indent="0">
              <a:buNone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A2  0.272 -0.274 -0.045  0.116 -0.231  1.000  0.067  0.067  0.075 -0.055</a:t>
            </a:r>
          </a:p>
          <a:p>
            <a:pPr marL="0" indent="0">
              <a:buNone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C1  0.055 -0.012 -0.085  0.085 -0.028  0.067  1.000 -0.260  0.129 -0.071</a:t>
            </a:r>
          </a:p>
          <a:p>
            <a:pPr marL="0" indent="0">
              <a:buNone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C2  0.036 -0.046  0.091  0.031 -0.009  0.067 -0.260  1.000  0.069  0.003</a:t>
            </a:r>
          </a:p>
          <a:p>
            <a:pPr marL="0" indent="0">
              <a:buNone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O1  0.040 -0.055 -0.046  0.039 -0.105  0.075  0.129  0.069  1.000 -0.328</a:t>
            </a:r>
          </a:p>
          <a:p>
            <a:pPr marL="0" indent="0">
              <a:buNone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O2 -0.025  0.058  0.174 -0.076  0.117 -0.055 -0.071  0.003 -0.328  1.000</a:t>
            </a:r>
            <a:endParaRPr lang="nl-NL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96D044-E700-45D3-B322-C1FDB6CF19E6}"/>
              </a:ext>
            </a:extLst>
          </p:cNvPr>
          <p:cNvCxnSpPr/>
          <p:nvPr/>
        </p:nvCxnSpPr>
        <p:spPr>
          <a:xfrm>
            <a:off x="881744" y="2656113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0216D6-35EA-4FE2-A013-1DF5E4A0E482}"/>
              </a:ext>
            </a:extLst>
          </p:cNvPr>
          <p:cNvCxnSpPr/>
          <p:nvPr/>
        </p:nvCxnSpPr>
        <p:spPr>
          <a:xfrm>
            <a:off x="881744" y="3439884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7E45F69-4FB6-4CF3-B970-E629F12A16C5}"/>
              </a:ext>
            </a:extLst>
          </p:cNvPr>
          <p:cNvCxnSpPr/>
          <p:nvPr/>
        </p:nvCxnSpPr>
        <p:spPr>
          <a:xfrm>
            <a:off x="881744" y="4158343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6D8199C-9DEB-4344-AFA2-52F8142FA748}"/>
              </a:ext>
            </a:extLst>
          </p:cNvPr>
          <p:cNvCxnSpPr/>
          <p:nvPr/>
        </p:nvCxnSpPr>
        <p:spPr>
          <a:xfrm>
            <a:off x="881744" y="4909456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0A8B491-1A38-44E1-8B7C-7C2CF4F973D2}"/>
              </a:ext>
            </a:extLst>
          </p:cNvPr>
          <p:cNvCxnSpPr/>
          <p:nvPr/>
        </p:nvCxnSpPr>
        <p:spPr>
          <a:xfrm>
            <a:off x="881744" y="5660571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0A02684-EB9B-4C76-8088-B96DC13383C5}"/>
              </a:ext>
            </a:extLst>
          </p:cNvPr>
          <p:cNvCxnSpPr>
            <a:cxnSpLocks/>
          </p:cNvCxnSpPr>
          <p:nvPr/>
        </p:nvCxnSpPr>
        <p:spPr>
          <a:xfrm>
            <a:off x="1328058" y="2326367"/>
            <a:ext cx="0" cy="4139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605CDC2-4715-466F-9D2F-2FCD865540DC}"/>
              </a:ext>
            </a:extLst>
          </p:cNvPr>
          <p:cNvCxnSpPr>
            <a:cxnSpLocks/>
          </p:cNvCxnSpPr>
          <p:nvPr/>
        </p:nvCxnSpPr>
        <p:spPr>
          <a:xfrm>
            <a:off x="3254829" y="2303008"/>
            <a:ext cx="0" cy="4139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CE145E2-3566-4C4E-9916-435C32D1EA69}"/>
              </a:ext>
            </a:extLst>
          </p:cNvPr>
          <p:cNvCxnSpPr>
            <a:cxnSpLocks/>
          </p:cNvCxnSpPr>
          <p:nvPr/>
        </p:nvCxnSpPr>
        <p:spPr>
          <a:xfrm>
            <a:off x="5148943" y="2303008"/>
            <a:ext cx="0" cy="4139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952118D-F7AA-46A0-BEC3-0928F9D04AD6}"/>
              </a:ext>
            </a:extLst>
          </p:cNvPr>
          <p:cNvCxnSpPr>
            <a:cxnSpLocks/>
          </p:cNvCxnSpPr>
          <p:nvPr/>
        </p:nvCxnSpPr>
        <p:spPr>
          <a:xfrm>
            <a:off x="7053944" y="2292122"/>
            <a:ext cx="0" cy="4139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CF6DBB1-ABA0-4D02-9899-A639AADA1688}"/>
              </a:ext>
            </a:extLst>
          </p:cNvPr>
          <p:cNvCxnSpPr>
            <a:cxnSpLocks/>
          </p:cNvCxnSpPr>
          <p:nvPr/>
        </p:nvCxnSpPr>
        <p:spPr>
          <a:xfrm>
            <a:off x="8969830" y="2292122"/>
            <a:ext cx="0" cy="4139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3" name="Picture 1">
            <a:extLst>
              <a:ext uri="{FF2B5EF4-FFF2-40B4-BE49-F238E27FC236}">
                <a16:creationId xmlns:a16="http://schemas.microsoft.com/office/drawing/2014/main" id="{92E403AC-8272-4039-8600-5D241E7C7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10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DCA7F-EE24-44B8-9746-BBC4CD8FE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8870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F2729-28E6-48D6-B55E-099851267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>
                <a:solidFill>
                  <a:schemeClr val="accent1">
                    <a:lumMod val="75000"/>
                  </a:schemeClr>
                </a:solidFill>
              </a:rPr>
              <a:t>Kaiser–Meyer–</a:t>
            </a:r>
            <a:r>
              <a:rPr lang="nl-NL" b="1" dirty="0" err="1">
                <a:solidFill>
                  <a:schemeClr val="accent1">
                    <a:lumMod val="75000"/>
                  </a:schemeClr>
                </a:solidFill>
              </a:rPr>
              <a:t>Olkin</a:t>
            </a:r>
            <a:r>
              <a:rPr lang="nl-NL" b="1" dirty="0">
                <a:solidFill>
                  <a:schemeClr val="accent1">
                    <a:lumMod val="75000"/>
                  </a:schemeClr>
                </a:solidFill>
              </a:rPr>
              <a:t> criterium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E42E5-91C4-4B58-A637-762ADF61B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Geeft </a:t>
            </a:r>
            <a:r>
              <a:rPr lang="en-US" sz="2400" dirty="0" err="1"/>
              <a:t>aan</a:t>
            </a:r>
            <a:r>
              <a:rPr lang="en-US" sz="2400" dirty="0"/>
              <a:t> of </a:t>
            </a:r>
            <a:r>
              <a:rPr lang="en-US" sz="2400" dirty="0" err="1"/>
              <a:t>variabelen</a:t>
            </a:r>
            <a:r>
              <a:rPr lang="en-US" sz="2400" dirty="0"/>
              <a:t> </a:t>
            </a:r>
            <a:r>
              <a:rPr lang="en-US" sz="2400" dirty="0" err="1"/>
              <a:t>voldoende</a:t>
            </a:r>
            <a:r>
              <a:rPr lang="en-US" sz="2400" dirty="0"/>
              <a:t> </a:t>
            </a:r>
            <a:r>
              <a:rPr lang="en-US" sz="2400" dirty="0" err="1"/>
              <a:t>gecorreleerd</a:t>
            </a:r>
            <a:r>
              <a:rPr lang="en-US" sz="2400" dirty="0"/>
              <a:t> </a:t>
            </a:r>
            <a:r>
              <a:rPr lang="en-US" sz="2400" dirty="0" err="1"/>
              <a:t>zijn</a:t>
            </a:r>
            <a:r>
              <a:rPr lang="en-US" sz="2400" dirty="0"/>
              <a:t> om </a:t>
            </a:r>
            <a:r>
              <a:rPr lang="en-US" sz="2400" dirty="0" err="1"/>
              <a:t>zinvol</a:t>
            </a:r>
            <a:r>
              <a:rPr lang="en-US" sz="2400" dirty="0"/>
              <a:t> PCA </a:t>
            </a:r>
            <a:r>
              <a:rPr lang="en-US" sz="2400" dirty="0" err="1"/>
              <a:t>uit</a:t>
            </a:r>
            <a:r>
              <a:rPr lang="en-US" sz="2400" dirty="0"/>
              <a:t> te </a:t>
            </a:r>
            <a:r>
              <a:rPr lang="en-US" sz="2400" dirty="0" err="1"/>
              <a:t>voeren</a:t>
            </a:r>
            <a:endParaRPr lang="en-US" sz="2400" dirty="0"/>
          </a:p>
          <a:p>
            <a:r>
              <a:rPr lang="en-US" sz="2400" i="1" dirty="0" err="1"/>
              <a:t>r</a:t>
            </a:r>
            <a:r>
              <a:rPr lang="en-US" sz="2400" i="1" baseline="-25000" dirty="0" err="1"/>
              <a:t>jk</a:t>
            </a:r>
            <a:r>
              <a:rPr lang="en-US" sz="2400" dirty="0"/>
              <a:t> is de </a:t>
            </a:r>
            <a:r>
              <a:rPr lang="en-US" sz="2400" dirty="0" err="1"/>
              <a:t>correlatie</a:t>
            </a:r>
            <a:r>
              <a:rPr lang="en-US" sz="2400" dirty="0"/>
              <a:t> </a:t>
            </a:r>
            <a:r>
              <a:rPr lang="en-US" sz="2400" dirty="0" err="1"/>
              <a:t>tussen</a:t>
            </a:r>
            <a:r>
              <a:rPr lang="en-US" sz="2400" dirty="0"/>
              <a:t> </a:t>
            </a:r>
            <a:r>
              <a:rPr lang="en-US" sz="2400" dirty="0" err="1"/>
              <a:t>variabelen</a:t>
            </a:r>
            <a:r>
              <a:rPr lang="en-US" sz="2400" dirty="0"/>
              <a:t> (items) </a:t>
            </a:r>
            <a:r>
              <a:rPr lang="en-US" sz="2400" i="1" dirty="0"/>
              <a:t>j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i="1" dirty="0"/>
              <a:t>k</a:t>
            </a:r>
          </a:p>
          <a:p>
            <a:r>
              <a:rPr lang="en-US" sz="2400" i="1" dirty="0" err="1"/>
              <a:t>p</a:t>
            </a:r>
            <a:r>
              <a:rPr lang="en-US" sz="2400" i="1" baseline="-25000" dirty="0" err="1"/>
              <a:t>jk</a:t>
            </a:r>
            <a:r>
              <a:rPr lang="en-US" sz="2400" dirty="0"/>
              <a:t> is de </a:t>
            </a:r>
            <a:r>
              <a:rPr lang="en-US" sz="2400" dirty="0" err="1"/>
              <a:t>partiële</a:t>
            </a:r>
            <a:r>
              <a:rPr lang="en-US" sz="2400" dirty="0"/>
              <a:t> </a:t>
            </a:r>
            <a:r>
              <a:rPr lang="en-US" sz="2400" dirty="0" err="1"/>
              <a:t>correlatie</a:t>
            </a:r>
            <a:r>
              <a:rPr lang="en-US" sz="2400" dirty="0"/>
              <a:t> </a:t>
            </a:r>
            <a:r>
              <a:rPr lang="en-US" sz="2400" dirty="0" err="1"/>
              <a:t>tussen</a:t>
            </a:r>
            <a:r>
              <a:rPr lang="en-US" sz="2400" dirty="0"/>
              <a:t> </a:t>
            </a:r>
            <a:r>
              <a:rPr lang="en-US" sz="2400" dirty="0" err="1"/>
              <a:t>variabelen</a:t>
            </a:r>
            <a:r>
              <a:rPr lang="en-US" sz="2400" dirty="0"/>
              <a:t> </a:t>
            </a:r>
            <a:r>
              <a:rPr lang="en-US" sz="2400" i="1" dirty="0"/>
              <a:t>j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i="1" dirty="0"/>
              <a:t>k</a:t>
            </a:r>
          </a:p>
          <a:p>
            <a:pPr marL="0" indent="0">
              <a:buNone/>
            </a:pPr>
            <a:r>
              <a:rPr lang="en-US" sz="2400" dirty="0"/>
              <a:t>Hoe </a:t>
            </a:r>
            <a:r>
              <a:rPr lang="en-US" sz="2400" dirty="0" err="1"/>
              <a:t>sterker</a:t>
            </a:r>
            <a:r>
              <a:rPr lang="en-US" sz="2400" dirty="0"/>
              <a:t> de </a:t>
            </a:r>
            <a:r>
              <a:rPr lang="en-US" sz="2400" dirty="0" err="1"/>
              <a:t>correlatie</a:t>
            </a:r>
            <a:r>
              <a:rPr lang="en-US" sz="2400" dirty="0"/>
              <a:t> </a:t>
            </a:r>
            <a:r>
              <a:rPr lang="en-US" sz="2400" dirty="0" err="1"/>
              <a:t>tussen</a:t>
            </a:r>
            <a:r>
              <a:rPr lang="en-US" sz="2400" dirty="0"/>
              <a:t> </a:t>
            </a:r>
            <a:r>
              <a:rPr lang="en-US" sz="2400" dirty="0" err="1"/>
              <a:t>variabelen</a:t>
            </a:r>
            <a:r>
              <a:rPr lang="en-US" sz="2400" dirty="0"/>
              <a:t>, hoe </a:t>
            </a:r>
            <a:r>
              <a:rPr lang="en-US" sz="2400" dirty="0" err="1"/>
              <a:t>hoger</a:t>
            </a:r>
            <a:r>
              <a:rPr lang="en-US" sz="2400" dirty="0"/>
              <a:t> de </a:t>
            </a:r>
            <a:r>
              <a:rPr lang="en-US" sz="2400" i="1" dirty="0" err="1"/>
              <a:t>r</a:t>
            </a:r>
            <a:r>
              <a:rPr lang="en-US" sz="2400" i="1" baseline="-25000" dirty="0" err="1"/>
              <a:t>jk</a:t>
            </a:r>
            <a:r>
              <a:rPr lang="en-US" sz="2400" i="1" baseline="-25000" dirty="0"/>
              <a:t> 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hoe lager </a:t>
            </a:r>
            <a:r>
              <a:rPr lang="en-US" sz="2400" i="1" dirty="0" err="1"/>
              <a:t>p</a:t>
            </a:r>
            <a:r>
              <a:rPr lang="en-US" sz="2400" i="1" baseline="-25000" dirty="0" err="1"/>
              <a:t>jk</a:t>
            </a:r>
            <a:r>
              <a:rPr lang="en-US" sz="2400" i="1" baseline="-25000" dirty="0"/>
              <a:t> 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CAB701A7-DBE6-4929-9CE4-7CA3975F2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3008" y="4607567"/>
            <a:ext cx="4616786" cy="17487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BB968-2A85-497D-9131-790FEE1BB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27</a:t>
            </a:fld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A56D9E3-8835-040C-F48B-6CBFE2CCBB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915" y="5113933"/>
            <a:ext cx="3984838" cy="1521450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335CCCC0-77F3-9EC9-3A3A-56B17D568E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72" t="8267"/>
          <a:stretch/>
        </p:blipFill>
        <p:spPr>
          <a:xfrm>
            <a:off x="1256751" y="3856383"/>
            <a:ext cx="9871008" cy="111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38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7E70C-2158-46D4-8F77-0659C2239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Checks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voorafgaand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aan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PCA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BAA88-F274-4B8D-BBA6-35E570343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KMO (</a:t>
            </a:r>
            <a:r>
              <a:rPr lang="en-US" dirty="0" err="1"/>
              <a:t>vuistregels</a:t>
            </a:r>
            <a:r>
              <a:rPr lang="en-US" dirty="0"/>
              <a:t>): </a:t>
            </a:r>
          </a:p>
          <a:p>
            <a:pPr lvl="1"/>
            <a:r>
              <a:rPr lang="en-US" dirty="0" err="1"/>
              <a:t>tussen</a:t>
            </a:r>
            <a:r>
              <a:rPr lang="en-US" dirty="0"/>
              <a:t> 0.8 </a:t>
            </a:r>
            <a:r>
              <a:rPr lang="en-US" dirty="0" err="1"/>
              <a:t>en</a:t>
            </a:r>
            <a:r>
              <a:rPr lang="en-US" dirty="0"/>
              <a:t> 1: </a:t>
            </a:r>
            <a:r>
              <a:rPr lang="en-US" dirty="0" err="1"/>
              <a:t>adequaat</a:t>
            </a:r>
            <a:endParaRPr lang="en-US" dirty="0"/>
          </a:p>
          <a:p>
            <a:pPr lvl="1"/>
            <a:r>
              <a:rPr lang="en-US" dirty="0"/>
              <a:t>lager dan 0.6 of 0.5: </a:t>
            </a:r>
            <a:r>
              <a:rPr lang="en-US" dirty="0" err="1"/>
              <a:t>inadequaat</a:t>
            </a:r>
            <a:endParaRPr lang="en-US" dirty="0"/>
          </a:p>
          <a:p>
            <a:r>
              <a:rPr lang="en-US" dirty="0"/>
              <a:t>Bartlett’s test: Test of alle items 0 </a:t>
            </a:r>
            <a:r>
              <a:rPr lang="en-US" dirty="0" err="1"/>
              <a:t>gecorreleerd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Deze</a:t>
            </a:r>
            <a:r>
              <a:rPr lang="en-US" dirty="0"/>
              <a:t> H</a:t>
            </a:r>
            <a:r>
              <a:rPr lang="en-US" baseline="-25000" dirty="0"/>
              <a:t>0</a:t>
            </a:r>
            <a:r>
              <a:rPr lang="en-US" dirty="0"/>
              <a:t> </a:t>
            </a:r>
            <a:r>
              <a:rPr lang="en-US" dirty="0" err="1"/>
              <a:t>willen</a:t>
            </a:r>
            <a:r>
              <a:rPr lang="en-US" dirty="0"/>
              <a:t> we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verwerpen</a:t>
            </a:r>
            <a:r>
              <a:rPr lang="en-US" dirty="0"/>
              <a:t> (</a:t>
            </a:r>
            <a:r>
              <a:rPr lang="en-US" dirty="0" err="1"/>
              <a:t>kleine</a:t>
            </a:r>
            <a:r>
              <a:rPr lang="en-US" dirty="0"/>
              <a:t> </a:t>
            </a:r>
            <a:r>
              <a:rPr lang="en-US" i="1" dirty="0"/>
              <a:t>p</a:t>
            </a:r>
            <a:r>
              <a:rPr lang="en-US" dirty="0"/>
              <a:t>-</a:t>
            </a:r>
            <a:r>
              <a:rPr lang="en-US" dirty="0" err="1"/>
              <a:t>waarde</a:t>
            </a:r>
            <a:r>
              <a:rPr lang="en-US" dirty="0"/>
              <a:t>) om PCA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37DACA-36B8-4DAC-ACA5-85C44AB75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8448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13D649C-F73D-C48A-B8DF-8DE7B9026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237" y="318052"/>
            <a:ext cx="10889974" cy="60728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2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KMO(data)</a:t>
            </a:r>
          </a:p>
          <a:p>
            <a:pPr marL="0" indent="0">
              <a:buNone/>
            </a:pPr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Kaiser-Meyer-Olkin factor adequacy</a:t>
            </a:r>
          </a:p>
          <a:p>
            <a:pPr marL="0" indent="0">
              <a:buNone/>
            </a:pPr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Call: KMO(r = data)</a:t>
            </a:r>
          </a:p>
          <a:p>
            <a:pPr marL="0" indent="0">
              <a:buNone/>
            </a:pPr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Overall MSA =  0.91</a:t>
            </a:r>
          </a:p>
          <a:p>
            <a:pPr marL="0" indent="0">
              <a:buNone/>
            </a:pPr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MSA for each item =   </a:t>
            </a:r>
          </a:p>
          <a:p>
            <a:pPr marL="0" indent="0">
              <a:buNone/>
            </a:pPr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E1    E2    E3    E4    E5     E6     E7     E8     E9     E10   </a:t>
            </a:r>
          </a:p>
          <a:p>
            <a:pPr marL="0" indent="0">
              <a:buNone/>
            </a:pPr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0.94  0.93  0.96  0.95  0.95   0.94   0.94   0.90   0.92   0.95 </a:t>
            </a:r>
          </a:p>
          <a:p>
            <a:pPr marL="0" indent="0">
              <a:buNone/>
            </a:pPr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N1    N2    N3   N4     N5     N6     N7     N8     N9     N10   </a:t>
            </a:r>
          </a:p>
          <a:p>
            <a:pPr marL="0" indent="0">
              <a:buNone/>
            </a:pPr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0.93  0.91  0.92 0.90   0.96   0.93   0.87   0.87   0.93   0.94 </a:t>
            </a:r>
          </a:p>
          <a:p>
            <a:pPr marL="0" indent="0">
              <a:buNone/>
            </a:pPr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A1    A2    A3   A4     A5     A6     A7     A8     A9     A10   </a:t>
            </a:r>
          </a:p>
          <a:p>
            <a:pPr marL="0" indent="0">
              <a:buNone/>
            </a:pPr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0.91  0.94  0.90 0.89   0.92   0.90   0.91   0.95   0.90   0.96 </a:t>
            </a:r>
          </a:p>
          <a:p>
            <a:pPr marL="0" indent="0">
              <a:buNone/>
            </a:pPr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C1    C2    C3   C4     C5     C6     C7     C8     C9     C10   </a:t>
            </a:r>
          </a:p>
          <a:p>
            <a:pPr marL="0" indent="0">
              <a:buNone/>
            </a:pPr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0.92  0.86  0.90 0.94   0.91   0.88   0.89   0.94   0.89   0.91 </a:t>
            </a:r>
          </a:p>
          <a:p>
            <a:pPr marL="0" indent="0">
              <a:buNone/>
            </a:pPr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O1    O2    O3   O4     O5     O6     O7     O8     O9     O10</a:t>
            </a:r>
          </a:p>
          <a:p>
            <a:pPr marL="0" indent="0">
              <a:buNone/>
            </a:pPr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0.77  0.84  0.81 0.81   0.86   0.83   0.91   0.75   0.90   0.85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10F5D5C-86FE-559E-5529-10678134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29</a:t>
            </a:fld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7329C4F7-6402-D481-CBC5-950A6CE46354}"/>
              </a:ext>
            </a:extLst>
          </p:cNvPr>
          <p:cNvSpPr/>
          <p:nvPr/>
        </p:nvSpPr>
        <p:spPr>
          <a:xfrm>
            <a:off x="669237" y="318052"/>
            <a:ext cx="6308033" cy="177910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03847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309A0-B504-47B1-B213-7F5D34266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Principale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Componenten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Analyse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42B7D-2E15-4959-B9B8-8817A9CB6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Probleem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doel</a:t>
            </a:r>
            <a:r>
              <a:rPr lang="en-US" dirty="0"/>
              <a:t>: (</a:t>
            </a:r>
            <a:r>
              <a:rPr lang="en-US" dirty="0" err="1"/>
              <a:t>zeer</a:t>
            </a:r>
            <a:r>
              <a:rPr lang="en-US" dirty="0"/>
              <a:t>) groot </a:t>
            </a:r>
            <a:r>
              <a:rPr lang="en-US" dirty="0" err="1"/>
              <a:t>aantal</a:t>
            </a:r>
            <a:r>
              <a:rPr lang="en-US" dirty="0"/>
              <a:t> </a:t>
            </a:r>
            <a:r>
              <a:rPr lang="en-US" dirty="0" err="1"/>
              <a:t>gecorreleerde</a:t>
            </a:r>
            <a:r>
              <a:rPr lang="en-US" dirty="0"/>
              <a:t> </a:t>
            </a:r>
            <a:r>
              <a:rPr lang="en-US" dirty="0" err="1"/>
              <a:t>variabelen</a:t>
            </a:r>
            <a:r>
              <a:rPr lang="en-US" dirty="0"/>
              <a:t>, die zo </a:t>
            </a:r>
            <a:r>
              <a:rPr lang="en-US" dirty="0" err="1"/>
              <a:t>goed</a:t>
            </a:r>
            <a:r>
              <a:rPr lang="en-US" dirty="0"/>
              <a:t> </a:t>
            </a:r>
            <a:r>
              <a:rPr lang="en-US" dirty="0" err="1"/>
              <a:t>mogelijk</a:t>
            </a:r>
            <a:r>
              <a:rPr lang="en-US" dirty="0"/>
              <a:t> </a:t>
            </a:r>
            <a:r>
              <a:rPr lang="en-US" dirty="0" err="1"/>
              <a:t>samenvatten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zo </a:t>
            </a:r>
            <a:r>
              <a:rPr lang="en-US" dirty="0" err="1"/>
              <a:t>klein</a:t>
            </a:r>
            <a:r>
              <a:rPr lang="en-US" dirty="0"/>
              <a:t> </a:t>
            </a:r>
            <a:r>
              <a:rPr lang="en-US" dirty="0" err="1"/>
              <a:t>mogelijk</a:t>
            </a:r>
            <a:r>
              <a:rPr lang="en-US" dirty="0"/>
              <a:t> </a:t>
            </a:r>
            <a:r>
              <a:rPr lang="en-US" dirty="0" err="1"/>
              <a:t>aantal</a:t>
            </a:r>
            <a:r>
              <a:rPr lang="en-US" dirty="0"/>
              <a:t> </a:t>
            </a:r>
            <a:r>
              <a:rPr lang="en-US" dirty="0" err="1"/>
              <a:t>ongecorreleerde</a:t>
            </a:r>
            <a:r>
              <a:rPr lang="en-US" dirty="0"/>
              <a:t> </a:t>
            </a:r>
            <a:r>
              <a:rPr lang="en-US" dirty="0" err="1"/>
              <a:t>variabelen</a:t>
            </a:r>
            <a:r>
              <a:rPr lang="en-US" dirty="0"/>
              <a:t> (</a:t>
            </a:r>
            <a:r>
              <a:rPr lang="en-US" dirty="0" err="1"/>
              <a:t>componenten</a:t>
            </a:r>
            <a:r>
              <a:rPr lang="en-US" dirty="0"/>
              <a:t>).</a:t>
            </a:r>
          </a:p>
          <a:p>
            <a:r>
              <a:rPr lang="en-US" dirty="0"/>
              <a:t>Wat is “zo </a:t>
            </a:r>
            <a:r>
              <a:rPr lang="en-US" dirty="0" err="1"/>
              <a:t>goed</a:t>
            </a:r>
            <a:r>
              <a:rPr lang="en-US" dirty="0"/>
              <a:t> </a:t>
            </a:r>
            <a:r>
              <a:rPr lang="en-US" dirty="0" err="1"/>
              <a:t>mogelijk</a:t>
            </a:r>
            <a:r>
              <a:rPr lang="en-US" dirty="0"/>
              <a:t> </a:t>
            </a:r>
            <a:r>
              <a:rPr lang="en-US" dirty="0" err="1"/>
              <a:t>samenvatten</a:t>
            </a:r>
            <a:r>
              <a:rPr lang="en-US" dirty="0"/>
              <a:t>”? </a:t>
            </a:r>
          </a:p>
          <a:p>
            <a:pPr lvl="1"/>
            <a:r>
              <a:rPr lang="en-US" dirty="0" err="1"/>
              <a:t>Zodat</a:t>
            </a:r>
            <a:r>
              <a:rPr lang="en-US" dirty="0"/>
              <a:t> </a:t>
            </a:r>
            <a:r>
              <a:rPr lang="en-US" dirty="0" err="1"/>
              <a:t>elke</a:t>
            </a:r>
            <a:r>
              <a:rPr lang="en-US" dirty="0"/>
              <a:t> component zo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mogelijk</a:t>
            </a:r>
            <a:r>
              <a:rPr lang="en-US" dirty="0"/>
              <a:t> </a:t>
            </a:r>
            <a:r>
              <a:rPr lang="en-US" dirty="0" err="1"/>
              <a:t>variantie</a:t>
            </a:r>
            <a:r>
              <a:rPr lang="en-US" dirty="0"/>
              <a:t> van de </a:t>
            </a:r>
            <a:r>
              <a:rPr lang="en-US" dirty="0" err="1"/>
              <a:t>variabelen</a:t>
            </a:r>
            <a:r>
              <a:rPr lang="en-US" dirty="0"/>
              <a:t> </a:t>
            </a:r>
            <a:r>
              <a:rPr lang="en-US" dirty="0" err="1"/>
              <a:t>verklaart</a:t>
            </a:r>
            <a:r>
              <a:rPr lang="en-US" dirty="0"/>
              <a:t>. </a:t>
            </a:r>
          </a:p>
          <a:p>
            <a:r>
              <a:rPr lang="en-US" dirty="0"/>
              <a:t>Wat is “</a:t>
            </a:r>
            <a:r>
              <a:rPr lang="en-US" dirty="0" err="1"/>
              <a:t>een</a:t>
            </a:r>
            <a:r>
              <a:rPr lang="en-US" dirty="0"/>
              <a:t> (</a:t>
            </a:r>
            <a:r>
              <a:rPr lang="en-US" dirty="0" err="1"/>
              <a:t>zeer</a:t>
            </a:r>
            <a:r>
              <a:rPr lang="en-US" dirty="0"/>
              <a:t>) groot </a:t>
            </a:r>
            <a:r>
              <a:rPr lang="en-US" dirty="0" err="1"/>
              <a:t>aantal</a:t>
            </a:r>
            <a:r>
              <a:rPr lang="en-US" dirty="0"/>
              <a:t> </a:t>
            </a:r>
            <a:r>
              <a:rPr lang="en-US" dirty="0" err="1"/>
              <a:t>variabelen</a:t>
            </a:r>
            <a:r>
              <a:rPr lang="en-US" dirty="0"/>
              <a:t>”? </a:t>
            </a:r>
          </a:p>
          <a:p>
            <a:pPr lvl="1"/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aantal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te groot is om te </a:t>
            </a:r>
            <a:r>
              <a:rPr lang="en-US" dirty="0" err="1"/>
              <a:t>analyseren</a:t>
            </a:r>
            <a:r>
              <a:rPr lang="en-US" dirty="0"/>
              <a:t> of over te </a:t>
            </a:r>
            <a:r>
              <a:rPr lang="en-US" dirty="0" err="1"/>
              <a:t>communiceren</a:t>
            </a:r>
            <a:r>
              <a:rPr lang="en-US" dirty="0"/>
              <a:t>. 10, 100, 10.000, of </a:t>
            </a:r>
            <a:r>
              <a:rPr lang="en-US" dirty="0" err="1"/>
              <a:t>zelfs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miljoen</a:t>
            </a:r>
            <a:r>
              <a:rPr lang="en-US" dirty="0"/>
              <a:t>.</a:t>
            </a:r>
          </a:p>
          <a:p>
            <a:r>
              <a:rPr lang="en-US" dirty="0"/>
              <a:t>Wat is “</a:t>
            </a:r>
            <a:r>
              <a:rPr lang="en-US" dirty="0" err="1"/>
              <a:t>een</a:t>
            </a:r>
            <a:r>
              <a:rPr lang="en-US" dirty="0"/>
              <a:t> zo </a:t>
            </a:r>
            <a:r>
              <a:rPr lang="en-US" dirty="0" err="1"/>
              <a:t>klein</a:t>
            </a:r>
            <a:r>
              <a:rPr lang="en-US" dirty="0"/>
              <a:t> </a:t>
            </a:r>
            <a:r>
              <a:rPr lang="en-US" dirty="0" err="1"/>
              <a:t>mogelijk</a:t>
            </a:r>
            <a:r>
              <a:rPr lang="en-US" dirty="0"/>
              <a:t> </a:t>
            </a:r>
            <a:r>
              <a:rPr lang="en-US" dirty="0" err="1"/>
              <a:t>aantal</a:t>
            </a:r>
            <a:r>
              <a:rPr lang="en-US" dirty="0"/>
              <a:t> </a:t>
            </a:r>
            <a:r>
              <a:rPr lang="en-US" dirty="0" err="1"/>
              <a:t>componenten</a:t>
            </a:r>
            <a:r>
              <a:rPr lang="en-US" dirty="0"/>
              <a:t>”? </a:t>
            </a:r>
          </a:p>
          <a:p>
            <a:pPr lvl="1"/>
            <a:r>
              <a:rPr lang="en-US" dirty="0"/>
              <a:t>In </a:t>
            </a:r>
            <a:r>
              <a:rPr lang="en-US" dirty="0" err="1"/>
              <a:t>deze</a:t>
            </a:r>
            <a:r>
              <a:rPr lang="en-US" dirty="0"/>
              <a:t> cursus,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aantal</a:t>
            </a:r>
            <a:r>
              <a:rPr lang="en-US" dirty="0"/>
              <a:t> </a:t>
            </a:r>
            <a:r>
              <a:rPr lang="en-US" dirty="0" err="1"/>
              <a:t>waarover</a:t>
            </a:r>
            <a:r>
              <a:rPr lang="en-US" dirty="0"/>
              <a:t> we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communiceren</a:t>
            </a:r>
            <a:r>
              <a:rPr lang="en-US" dirty="0"/>
              <a:t> (</a:t>
            </a:r>
            <a:r>
              <a:rPr lang="en-US" dirty="0" err="1"/>
              <a:t>b.v.</a:t>
            </a:r>
            <a:r>
              <a:rPr lang="en-US" dirty="0"/>
              <a:t> met </a:t>
            </a:r>
            <a:r>
              <a:rPr lang="en-US" dirty="0" err="1"/>
              <a:t>collega’s</a:t>
            </a:r>
            <a:r>
              <a:rPr lang="en-US" dirty="0"/>
              <a:t> of </a:t>
            </a:r>
            <a:r>
              <a:rPr lang="en-US" dirty="0" err="1"/>
              <a:t>cliënten</a:t>
            </a:r>
            <a:r>
              <a:rPr lang="en-US" dirty="0"/>
              <a:t>), </a:t>
            </a:r>
            <a:r>
              <a:rPr lang="en-US" dirty="0" err="1"/>
              <a:t>b.v.</a:t>
            </a:r>
            <a:r>
              <a:rPr lang="en-US" dirty="0"/>
              <a:t> 1-5 </a:t>
            </a:r>
            <a:r>
              <a:rPr lang="en-US" dirty="0" err="1"/>
              <a:t>variabelen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56756-79D4-4384-9C5F-E9CA364C6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861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94879F-0F2D-B943-CE23-F8C432290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D85CC46-4321-C983-D11F-AC95A614A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nl-NL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cortest.bartlett</a:t>
            </a:r>
            <a:r>
              <a:rPr lang="nl-NL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(cor(data), n = </a:t>
            </a:r>
            <a:r>
              <a:rPr lang="nl-NL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nl-NL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(data))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[1] 376656.9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[1] 0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[1] 1225</a:t>
            </a:r>
          </a:p>
          <a:p>
            <a:pPr marL="0" indent="0">
              <a:buNone/>
            </a:pP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scree(data, factors=FALSE, pc=TRUE)</a:t>
            </a: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B46F8A1-4F4E-D96A-3F73-3FD8982B2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551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BE547-82BA-4B92-A192-A7930F947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Hoeveel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componenten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behouden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?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0EA4B4-ED5B-4C8C-AA25-39F624DC2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51" y="1575593"/>
            <a:ext cx="3561494" cy="474865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4B9355-BA9C-492C-AD71-0863341E3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dirty="0"/>
              <a:t>		</a:t>
            </a:r>
            <a:fld id="{FFDB111D-3C31-40EC-9586-C44B91F1EC86}" type="slidenum">
              <a:rPr lang="nl-NL" smtClean="0"/>
              <a:t>31</a:t>
            </a:fld>
            <a:endParaRPr lang="nl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C61B7FC0-40D5-18EC-3BE1-E1905BF2B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791" y="1584462"/>
            <a:ext cx="7416869" cy="50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18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7076-C398-4212-987E-DFB111BC3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Hoeveel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componenten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behouden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?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D0646-C34B-4E70-905E-A962578CB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ClrTx/>
              <a:buNone/>
            </a:pPr>
            <a:r>
              <a:rPr lang="en-US" sz="2400" dirty="0" err="1"/>
              <a:t>Drie</a:t>
            </a:r>
            <a:r>
              <a:rPr lang="en-US" sz="2400" dirty="0"/>
              <a:t> criteria: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2400" dirty="0" err="1"/>
              <a:t>Behoud</a:t>
            </a:r>
            <a:r>
              <a:rPr lang="en-US" sz="2400" dirty="0"/>
              <a:t> </a:t>
            </a:r>
            <a:r>
              <a:rPr lang="en-US" sz="2400" dirty="0" err="1"/>
              <a:t>alle</a:t>
            </a:r>
            <a:r>
              <a:rPr lang="en-US" sz="2400" dirty="0"/>
              <a:t> </a:t>
            </a:r>
            <a:r>
              <a:rPr lang="en-US" sz="2400" dirty="0" err="1"/>
              <a:t>componenten</a:t>
            </a:r>
            <a:r>
              <a:rPr lang="en-US" sz="2400" dirty="0"/>
              <a:t> met </a:t>
            </a:r>
            <a:r>
              <a:rPr lang="en-US" sz="2400" dirty="0" err="1"/>
              <a:t>eigenwaarde</a:t>
            </a:r>
            <a:r>
              <a:rPr lang="en-US" sz="2400" dirty="0"/>
              <a:t> &gt; 1.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2400" dirty="0" err="1"/>
              <a:t>Elleboog</a:t>
            </a:r>
            <a:r>
              <a:rPr lang="en-US" sz="2400" dirty="0"/>
              <a:t>: </a:t>
            </a:r>
            <a:r>
              <a:rPr lang="en-US" sz="2400" dirty="0" err="1"/>
              <a:t>Bij</a:t>
            </a:r>
            <a:r>
              <a:rPr lang="en-US" sz="2400" dirty="0"/>
              <a:t> de ‘</a:t>
            </a:r>
            <a:r>
              <a:rPr lang="en-US" sz="2400" dirty="0" err="1"/>
              <a:t>elleboog</a:t>
            </a:r>
            <a:r>
              <a:rPr lang="en-US" sz="2400" dirty="0"/>
              <a:t>’ </a:t>
            </a:r>
            <a:r>
              <a:rPr lang="en-US" sz="2400" dirty="0" err="1"/>
              <a:t>veranderen</a:t>
            </a:r>
            <a:r>
              <a:rPr lang="en-US" sz="2400" dirty="0"/>
              <a:t> de </a:t>
            </a:r>
            <a:r>
              <a:rPr lang="en-US" sz="2400" dirty="0" err="1"/>
              <a:t>eigenwaardes</a:t>
            </a:r>
            <a:r>
              <a:rPr lang="en-US" sz="2400" dirty="0"/>
              <a:t> </a:t>
            </a:r>
            <a:r>
              <a:rPr lang="en-US" sz="2400" dirty="0" err="1"/>
              <a:t>plotseling</a:t>
            </a:r>
            <a:r>
              <a:rPr lang="en-US" sz="2400" dirty="0"/>
              <a:t>. Het </a:t>
            </a:r>
            <a:r>
              <a:rPr lang="en-US" sz="2400" dirty="0" err="1"/>
              <a:t>aantal</a:t>
            </a:r>
            <a:r>
              <a:rPr lang="en-US" sz="2400" dirty="0"/>
              <a:t> </a:t>
            </a:r>
            <a:r>
              <a:rPr lang="en-US" sz="2400" dirty="0" err="1"/>
              <a:t>componenten</a:t>
            </a:r>
            <a:r>
              <a:rPr lang="en-US" sz="2400" dirty="0"/>
              <a:t> net </a:t>
            </a:r>
            <a:r>
              <a:rPr lang="en-US" sz="2400" dirty="0" err="1"/>
              <a:t>voor</a:t>
            </a:r>
            <a:r>
              <a:rPr lang="en-US" sz="2400" dirty="0"/>
              <a:t> de </a:t>
            </a:r>
            <a:r>
              <a:rPr lang="en-US" sz="2400" dirty="0" err="1"/>
              <a:t>elleboog</a:t>
            </a:r>
            <a:r>
              <a:rPr lang="en-US" sz="2400" dirty="0"/>
              <a:t> </a:t>
            </a:r>
            <a:r>
              <a:rPr lang="en-US" sz="2400" dirty="0" err="1"/>
              <a:t>geeft</a:t>
            </a:r>
            <a:r>
              <a:rPr lang="en-US" sz="2400" dirty="0"/>
              <a:t> </a:t>
            </a:r>
            <a:r>
              <a:rPr lang="en-US" sz="2400" dirty="0" err="1"/>
              <a:t>vaak</a:t>
            </a:r>
            <a:r>
              <a:rPr lang="en-US" sz="2400" dirty="0"/>
              <a:t> </a:t>
            </a:r>
            <a:r>
              <a:rPr lang="en-US" sz="2400" dirty="0" err="1"/>
              <a:t>een</a:t>
            </a:r>
            <a:r>
              <a:rPr lang="en-US" sz="2400" dirty="0"/>
              <a:t> </a:t>
            </a:r>
            <a:r>
              <a:rPr lang="en-US" sz="2400" dirty="0" err="1"/>
              <a:t>oplossing</a:t>
            </a:r>
            <a:r>
              <a:rPr lang="en-US" sz="2400" dirty="0"/>
              <a:t> met zo </a:t>
            </a:r>
            <a:r>
              <a:rPr lang="en-US" sz="2400" dirty="0" err="1"/>
              <a:t>weinig</a:t>
            </a:r>
            <a:r>
              <a:rPr lang="en-US" sz="2400" dirty="0"/>
              <a:t> </a:t>
            </a:r>
            <a:r>
              <a:rPr lang="en-US" sz="2400" dirty="0" err="1"/>
              <a:t>mogelijk</a:t>
            </a:r>
            <a:r>
              <a:rPr lang="en-US" sz="2400" dirty="0"/>
              <a:t> </a:t>
            </a:r>
            <a:r>
              <a:rPr lang="en-US" sz="2400" dirty="0" err="1"/>
              <a:t>componenten</a:t>
            </a:r>
            <a:r>
              <a:rPr lang="en-US" sz="2400" dirty="0"/>
              <a:t> die </a:t>
            </a:r>
            <a:r>
              <a:rPr lang="en-US" sz="2400" dirty="0" err="1"/>
              <a:t>zoveel</a:t>
            </a:r>
            <a:r>
              <a:rPr lang="en-US" sz="2400" dirty="0"/>
              <a:t> </a:t>
            </a:r>
            <a:r>
              <a:rPr lang="en-US" sz="2400" dirty="0" err="1"/>
              <a:t>mogelijk</a:t>
            </a:r>
            <a:r>
              <a:rPr lang="en-US" sz="2400" dirty="0"/>
              <a:t> </a:t>
            </a:r>
            <a:r>
              <a:rPr lang="en-US" sz="2400" dirty="0" err="1"/>
              <a:t>variantie</a:t>
            </a:r>
            <a:r>
              <a:rPr lang="en-US" sz="2400" dirty="0"/>
              <a:t> </a:t>
            </a:r>
            <a:r>
              <a:rPr lang="en-US" sz="2400" dirty="0" err="1"/>
              <a:t>verklaren</a:t>
            </a:r>
            <a:r>
              <a:rPr lang="en-US" sz="2400" dirty="0"/>
              <a:t>.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2400" dirty="0" err="1"/>
              <a:t>Kies</a:t>
            </a:r>
            <a:r>
              <a:rPr lang="en-US" sz="2400" dirty="0"/>
              <a:t> </a:t>
            </a:r>
            <a:r>
              <a:rPr lang="en-US" sz="2400" dirty="0" err="1"/>
              <a:t>oplossing</a:t>
            </a:r>
            <a:r>
              <a:rPr lang="en-US" sz="2400" dirty="0"/>
              <a:t> die het best te </a:t>
            </a:r>
            <a:r>
              <a:rPr lang="en-US" sz="2400" dirty="0" err="1"/>
              <a:t>interpreteren</a:t>
            </a:r>
            <a:r>
              <a:rPr lang="en-US" sz="2400" dirty="0"/>
              <a:t> is.</a:t>
            </a:r>
          </a:p>
          <a:p>
            <a:pPr marL="0" indent="0">
              <a:buClrTx/>
              <a:buNone/>
            </a:pPr>
            <a:r>
              <a:rPr lang="en-US" sz="2400" dirty="0" err="1"/>
              <a:t>Meestal</a:t>
            </a:r>
            <a:r>
              <a:rPr lang="en-US" sz="2400" dirty="0"/>
              <a:t> </a:t>
            </a:r>
            <a:r>
              <a:rPr lang="en-US" sz="2400" dirty="0" err="1"/>
              <a:t>gebruiken</a:t>
            </a:r>
            <a:r>
              <a:rPr lang="en-US" sz="2400" dirty="0"/>
              <a:t> we </a:t>
            </a:r>
            <a:r>
              <a:rPr lang="en-US" sz="2400" dirty="0" err="1"/>
              <a:t>meerdere</a:t>
            </a:r>
            <a:r>
              <a:rPr lang="en-US" sz="2400" dirty="0"/>
              <a:t> criteria. </a:t>
            </a:r>
            <a:r>
              <a:rPr lang="en-US" sz="2400" dirty="0" err="1"/>
              <a:t>B.v.</a:t>
            </a:r>
            <a:r>
              <a:rPr lang="en-US" sz="2400" dirty="0"/>
              <a:t>: </a:t>
            </a:r>
          </a:p>
          <a:p>
            <a:pPr lvl="1"/>
            <a:r>
              <a:rPr lang="en-US" sz="2000" dirty="0" err="1"/>
              <a:t>Eerste</a:t>
            </a:r>
            <a:r>
              <a:rPr lang="en-US" sz="2000" dirty="0"/>
              <a:t> screening: </a:t>
            </a:r>
            <a:r>
              <a:rPr lang="en-US" sz="2000" dirty="0" err="1"/>
              <a:t>Componenten</a:t>
            </a:r>
            <a:r>
              <a:rPr lang="en-US" sz="2000" dirty="0"/>
              <a:t> met </a:t>
            </a:r>
            <a:r>
              <a:rPr lang="en-US" sz="2000" dirty="0" err="1"/>
              <a:t>eigenwaarde</a:t>
            </a:r>
            <a:r>
              <a:rPr lang="en-US" sz="2000" dirty="0"/>
              <a:t> &lt; 1 </a:t>
            </a:r>
            <a:r>
              <a:rPr lang="en-US" sz="2000" dirty="0" err="1"/>
              <a:t>weglaten</a:t>
            </a:r>
            <a:r>
              <a:rPr lang="en-US" sz="2000" dirty="0"/>
              <a:t>,</a:t>
            </a:r>
          </a:p>
          <a:p>
            <a:pPr lvl="1"/>
            <a:r>
              <a:rPr lang="en-US" sz="2000" dirty="0"/>
              <a:t>Dan </a:t>
            </a:r>
            <a:r>
              <a:rPr lang="en-US" sz="2000" dirty="0" err="1"/>
              <a:t>kijken</a:t>
            </a:r>
            <a:r>
              <a:rPr lang="en-US" sz="2000" dirty="0"/>
              <a:t> </a:t>
            </a:r>
            <a:r>
              <a:rPr lang="en-US" sz="2000" dirty="0" err="1"/>
              <a:t>waar</a:t>
            </a:r>
            <a:r>
              <a:rPr lang="en-US" sz="2000" dirty="0"/>
              <a:t> </a:t>
            </a:r>
            <a:r>
              <a:rPr lang="en-US" sz="2000" dirty="0" err="1"/>
              <a:t>ellebo</a:t>
            </a:r>
            <a:r>
              <a:rPr lang="en-US" sz="2000" dirty="0"/>
              <a:t>(o)g(</a:t>
            </a:r>
            <a:r>
              <a:rPr lang="en-US" sz="2000" dirty="0" err="1"/>
              <a:t>en</a:t>
            </a:r>
            <a:r>
              <a:rPr lang="en-US" sz="2000" dirty="0"/>
              <a:t>) </a:t>
            </a:r>
            <a:r>
              <a:rPr lang="en-US" sz="2000" dirty="0" err="1"/>
              <a:t>zitten</a:t>
            </a:r>
            <a:r>
              <a:rPr lang="en-US" sz="2000" dirty="0"/>
              <a:t>, die </a:t>
            </a:r>
            <a:r>
              <a:rPr lang="en-US" sz="2000" dirty="0" err="1"/>
              <a:t>gebruiken</a:t>
            </a:r>
            <a:r>
              <a:rPr lang="en-US" sz="2000" dirty="0"/>
              <a:t> om te </a:t>
            </a:r>
            <a:r>
              <a:rPr lang="en-US" sz="2000" dirty="0" err="1"/>
              <a:t>bepalen</a:t>
            </a:r>
            <a:r>
              <a:rPr lang="en-US" sz="2000" dirty="0"/>
              <a:t> </a:t>
            </a:r>
            <a:r>
              <a:rPr lang="en-US" sz="2000" dirty="0" err="1"/>
              <a:t>welke</a:t>
            </a:r>
            <a:r>
              <a:rPr lang="en-US" sz="2000" dirty="0"/>
              <a:t> </a:t>
            </a:r>
            <a:r>
              <a:rPr lang="en-US" sz="2000" dirty="0" err="1"/>
              <a:t>oplossingen</a:t>
            </a:r>
            <a:r>
              <a:rPr lang="en-US" sz="2000" dirty="0"/>
              <a:t> </a:t>
            </a:r>
            <a:r>
              <a:rPr lang="en-US" sz="2000" dirty="0" err="1"/>
              <a:t>nader</a:t>
            </a:r>
            <a:r>
              <a:rPr lang="en-US" sz="2000" dirty="0"/>
              <a:t> </a:t>
            </a:r>
            <a:r>
              <a:rPr lang="en-US" sz="2000" dirty="0" err="1"/>
              <a:t>bekeken</a:t>
            </a:r>
            <a:r>
              <a:rPr lang="en-US" sz="2000" dirty="0"/>
              <a:t> (</a:t>
            </a:r>
            <a:r>
              <a:rPr lang="en-US" sz="2000" dirty="0" err="1"/>
              <a:t>geïnterpreteerd</a:t>
            </a:r>
            <a:r>
              <a:rPr lang="en-US" sz="2000" dirty="0"/>
              <a:t>) </a:t>
            </a:r>
            <a:r>
              <a:rPr lang="en-US" sz="2000" dirty="0" err="1"/>
              <a:t>moeten</a:t>
            </a:r>
            <a:r>
              <a:rPr lang="en-US" sz="2000" dirty="0"/>
              <a:t> </a:t>
            </a:r>
            <a:r>
              <a:rPr lang="en-US" sz="2000" dirty="0" err="1"/>
              <a:t>worden</a:t>
            </a:r>
            <a:r>
              <a:rPr lang="en-US" sz="2000" dirty="0"/>
              <a:t> (</a:t>
            </a:r>
            <a:r>
              <a:rPr lang="en-US" sz="2000" dirty="0" err="1"/>
              <a:t>vaak</a:t>
            </a:r>
            <a:r>
              <a:rPr lang="en-US" sz="2000" dirty="0"/>
              <a:t> </a:t>
            </a:r>
            <a:r>
              <a:rPr lang="en-US" sz="2000" dirty="0" err="1"/>
              <a:t>nemen</a:t>
            </a:r>
            <a:r>
              <a:rPr lang="en-US" sz="2000" dirty="0"/>
              <a:t> we </a:t>
            </a:r>
            <a:r>
              <a:rPr lang="en-US" sz="2000" dirty="0" err="1"/>
              <a:t>elleboog</a:t>
            </a:r>
            <a:r>
              <a:rPr lang="en-US" sz="2000" dirty="0"/>
              <a:t>, ± 1 component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kiezen</a:t>
            </a:r>
            <a:r>
              <a:rPr lang="en-US" sz="2000" dirty="0"/>
              <a:t> </a:t>
            </a:r>
            <a:r>
              <a:rPr lang="en-US" sz="2000" dirty="0" err="1"/>
              <a:t>daaruit</a:t>
            </a:r>
            <a:r>
              <a:rPr lang="en-US" sz="2000" dirty="0"/>
              <a:t> de </a:t>
            </a:r>
            <a:r>
              <a:rPr lang="en-US" sz="2000" dirty="0" err="1"/>
              <a:t>beste</a:t>
            </a:r>
            <a:r>
              <a:rPr lang="en-US" sz="2000" dirty="0"/>
              <a:t> </a:t>
            </a:r>
            <a:r>
              <a:rPr lang="en-US" sz="2000" dirty="0" err="1"/>
              <a:t>interpreteerbare</a:t>
            </a:r>
            <a:r>
              <a:rPr lang="en-US" sz="2000" dirty="0"/>
              <a:t> </a:t>
            </a:r>
            <a:r>
              <a:rPr lang="en-US" sz="2000" dirty="0" err="1"/>
              <a:t>oplossing</a:t>
            </a:r>
            <a:r>
              <a:rPr lang="en-US" sz="2000" dirty="0"/>
              <a:t>)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F24410-AF2F-4A93-A736-8412CFBB6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975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>
            <a:extLst>
              <a:ext uri="{FF2B5EF4-FFF2-40B4-BE49-F238E27FC236}">
                <a16:creationId xmlns:a16="http://schemas.microsoft.com/office/drawing/2014/main" id="{A035EBD2-D616-4303-FF8B-EAE62B9A0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027" y="979235"/>
            <a:ext cx="8697574" cy="5899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7BE02E-7B7C-468C-8AA6-0B02EC69A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Hoeveel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componenten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behouden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?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3A9DBD-75B4-473A-A167-CB6D0A72151F}"/>
              </a:ext>
            </a:extLst>
          </p:cNvPr>
          <p:cNvSpPr txBox="1"/>
          <p:nvPr/>
        </p:nvSpPr>
        <p:spPr>
          <a:xfrm>
            <a:off x="5816446" y="1752706"/>
            <a:ext cx="5887703" cy="291618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 anchor="ctr" anchorCtr="0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200" dirty="0" err="1"/>
              <a:t>Vaak</a:t>
            </a:r>
            <a:r>
              <a:rPr lang="en-US" sz="2200" dirty="0"/>
              <a:t> </a:t>
            </a:r>
            <a:r>
              <a:rPr lang="en-US" sz="2200" dirty="0" err="1"/>
              <a:t>meerdere</a:t>
            </a:r>
            <a:r>
              <a:rPr lang="en-US" sz="2200" dirty="0"/>
              <a:t> of </a:t>
            </a:r>
            <a:r>
              <a:rPr lang="en-US" sz="2200" dirty="0" err="1"/>
              <a:t>onduidelijke</a:t>
            </a:r>
            <a:r>
              <a:rPr lang="en-US" sz="2200" dirty="0"/>
              <a:t> </a:t>
            </a:r>
            <a:r>
              <a:rPr lang="en-US" sz="2200" dirty="0" err="1"/>
              <a:t>ellebogen</a:t>
            </a:r>
            <a:r>
              <a:rPr lang="en-US" sz="2200" dirty="0"/>
              <a:t>.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200" dirty="0" err="1"/>
              <a:t>Interpretatie</a:t>
            </a:r>
            <a:r>
              <a:rPr lang="en-US" sz="2200" dirty="0"/>
              <a:t> van </a:t>
            </a:r>
            <a:r>
              <a:rPr lang="en-US" sz="2200" dirty="0" err="1"/>
              <a:t>een</a:t>
            </a:r>
            <a:r>
              <a:rPr lang="en-US" sz="2200" dirty="0"/>
              <a:t> </a:t>
            </a:r>
            <a:r>
              <a:rPr lang="en-US" sz="2200" dirty="0" err="1"/>
              <a:t>componentenoplossing</a:t>
            </a:r>
            <a:r>
              <a:rPr lang="en-US" sz="2200" dirty="0"/>
              <a:t> is </a:t>
            </a:r>
            <a:r>
              <a:rPr lang="en-US" sz="2200" dirty="0" err="1"/>
              <a:t>veel</a:t>
            </a:r>
            <a:r>
              <a:rPr lang="en-US" sz="2200" dirty="0"/>
              <a:t> </a:t>
            </a:r>
            <a:r>
              <a:rPr lang="en-US" sz="2200" dirty="0" err="1"/>
              <a:t>werk</a:t>
            </a:r>
            <a:r>
              <a:rPr lang="en-US" sz="2200" dirty="0"/>
              <a:t>, </a:t>
            </a:r>
            <a:r>
              <a:rPr lang="en-US" sz="2200" dirty="0" err="1"/>
              <a:t>vaak</a:t>
            </a:r>
            <a:r>
              <a:rPr lang="en-US" sz="2200" dirty="0"/>
              <a:t> </a:t>
            </a:r>
            <a:r>
              <a:rPr lang="en-US" sz="2200" dirty="0" err="1"/>
              <a:t>handig</a:t>
            </a:r>
            <a:r>
              <a:rPr lang="en-US" sz="2200" dirty="0"/>
              <a:t> om </a:t>
            </a:r>
            <a:r>
              <a:rPr lang="en-US" sz="2200" dirty="0" err="1"/>
              <a:t>bij</a:t>
            </a:r>
            <a:r>
              <a:rPr lang="en-US" sz="2200" dirty="0"/>
              <a:t> </a:t>
            </a:r>
            <a:r>
              <a:rPr lang="en-US" sz="2200" dirty="0" err="1"/>
              <a:t>eenvoudigere</a:t>
            </a:r>
            <a:r>
              <a:rPr lang="en-US" sz="2200" dirty="0"/>
              <a:t> </a:t>
            </a:r>
            <a:r>
              <a:rPr lang="en-US" sz="2200" dirty="0" err="1"/>
              <a:t>oplossing</a:t>
            </a:r>
            <a:r>
              <a:rPr lang="en-US" sz="2200" dirty="0"/>
              <a:t> te </a:t>
            </a:r>
            <a:r>
              <a:rPr lang="en-US" sz="2200" dirty="0" err="1"/>
              <a:t>beginnen</a:t>
            </a:r>
            <a:r>
              <a:rPr lang="en-US" sz="2200" dirty="0"/>
              <a:t>.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200" dirty="0" err="1"/>
              <a:t>Hier</a:t>
            </a:r>
            <a:r>
              <a:rPr lang="en-US" sz="2200" dirty="0"/>
              <a:t> </a:t>
            </a:r>
            <a:r>
              <a:rPr lang="en-US" sz="2200" dirty="0" err="1"/>
              <a:t>zouden</a:t>
            </a:r>
            <a:r>
              <a:rPr lang="en-US" sz="2200" dirty="0"/>
              <a:t> we 3 (±1), 6 (±1) of 8 (±1) component </a:t>
            </a:r>
            <a:r>
              <a:rPr lang="en-US" sz="2200" dirty="0" err="1"/>
              <a:t>oplossingen</a:t>
            </a:r>
            <a:r>
              <a:rPr lang="en-US" sz="2200" dirty="0"/>
              <a:t> </a:t>
            </a:r>
            <a:r>
              <a:rPr lang="en-US" sz="2200" dirty="0" err="1"/>
              <a:t>kunnen</a:t>
            </a:r>
            <a:r>
              <a:rPr lang="en-US" sz="2200" dirty="0"/>
              <a:t> </a:t>
            </a:r>
            <a:r>
              <a:rPr lang="en-US" sz="2200" dirty="0" err="1"/>
              <a:t>bekijken</a:t>
            </a:r>
            <a:r>
              <a:rPr lang="en-US" sz="2200" dirty="0"/>
              <a:t>.</a:t>
            </a:r>
            <a:endParaRPr lang="nl-NL" sz="2200" dirty="0"/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nl-NL" sz="2200" dirty="0"/>
              <a:t>Meningen kunnen verschillen waar te beginnen.</a:t>
            </a:r>
            <a:endParaRPr lang="en-US" sz="22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19EBE06-0C45-45B4-89F3-A161976F5765}"/>
              </a:ext>
            </a:extLst>
          </p:cNvPr>
          <p:cNvSpPr/>
          <p:nvPr/>
        </p:nvSpPr>
        <p:spPr bwMode="auto">
          <a:xfrm>
            <a:off x="3175924" y="3808918"/>
            <a:ext cx="216024" cy="216024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 sz="2400" dirty="0">
              <a:latin typeface="Calibri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C3B0F5B-BD95-4D10-B82C-ADA5D1BEDB2D}"/>
              </a:ext>
            </a:extLst>
          </p:cNvPr>
          <p:cNvSpPr/>
          <p:nvPr/>
        </p:nvSpPr>
        <p:spPr bwMode="auto">
          <a:xfrm>
            <a:off x="3575720" y="4797152"/>
            <a:ext cx="216024" cy="216024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 sz="2400" dirty="0">
              <a:latin typeface="Calibri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752B170-D43B-4697-A243-862CFC57C351}"/>
              </a:ext>
            </a:extLst>
          </p:cNvPr>
          <p:cNvSpPr/>
          <p:nvPr/>
        </p:nvSpPr>
        <p:spPr bwMode="auto">
          <a:xfrm>
            <a:off x="3863752" y="5013176"/>
            <a:ext cx="216024" cy="216024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 sz="2400" dirty="0">
              <a:latin typeface="Calibri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49A84F-B8D6-4848-A64D-72B9C588D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170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D4572AF-5D34-3602-EB2B-44CE5CBF1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8113"/>
            <a:ext cx="10515600" cy="641336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nl-NL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pca1 &lt;- </a:t>
            </a:r>
            <a:r>
              <a:rPr lang="nl-NL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principal</a:t>
            </a:r>
            <a:r>
              <a:rPr lang="nl-NL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(data, </a:t>
            </a:r>
            <a:r>
              <a:rPr lang="nl-NL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nfactors</a:t>
            </a:r>
            <a:r>
              <a:rPr lang="nl-NL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5, </a:t>
            </a:r>
            <a:r>
              <a:rPr lang="nl-NL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rotate</a:t>
            </a:r>
            <a:r>
              <a:rPr lang="nl-NL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"none")</a:t>
            </a:r>
          </a:p>
          <a:p>
            <a:pPr marL="0" indent="0">
              <a:buNone/>
            </a:pPr>
            <a:r>
              <a:rPr lang="nl-NL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pca1</a:t>
            </a:r>
          </a:p>
          <a:p>
            <a:pPr marL="0" indent="0">
              <a:buNone/>
            </a:pP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Principal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Components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Analysis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Call: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principal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(r = data,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nfactors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5,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rotate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"none")</a:t>
            </a:r>
          </a:p>
          <a:p>
            <a:pPr marL="0" indent="0">
              <a:buNone/>
            </a:pP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Standardized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loadings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pattern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matrix)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upon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correlation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matrix      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     PC1   PC2   PC3   PC4   PC5   h2   u2 com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E1  -0.52  0.28 -0.29 -0.14  0.25 0.51 0.49 2.9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E2   0.51 -0.36  0.27  0.14 -0.22 0.53 0.47 3.0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E3  -0.71  0.16 -0.11 -0.22  0.11 0.60 0.40 1.4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E4   0.58 -0.21  0.31  0.18 -0.23 0.56 0.44 2.4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E5  -0.66  0.32 -0.16 -0.13  0.22 0.62 0.38 1.9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E6   0.56 -0.27  0.20 -0.06 -0.12 0.45 0.55 1.9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E7  -0.63  0.29 -0.23 -0.17  0.21 0.61 0.39 2.2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E8   0.38 -0.23  0.36  0.12 -0.24 0.40 0.60 3.6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E9  -0.47  0.25 -0.34 -0.04  0.26 0.46 0.54 3.1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E10  0.57 -0.16  0.30  0.16 -0.19 0.50 0.50 2.1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D978D77-38C2-1E00-5101-FD8EC5AB9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34</a:t>
            </a:fld>
            <a:endParaRPr lang="nl-N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CFCA60-172D-45F1-8A27-245DF4681F46}"/>
              </a:ext>
            </a:extLst>
          </p:cNvPr>
          <p:cNvSpPr/>
          <p:nvPr/>
        </p:nvSpPr>
        <p:spPr bwMode="auto">
          <a:xfrm>
            <a:off x="1565380" y="2713383"/>
            <a:ext cx="1217578" cy="626166"/>
          </a:xfrm>
          <a:prstGeom prst="ellipse">
            <a:avLst/>
          </a:prstGeom>
          <a:noFill/>
          <a:ln w="571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 sz="2400" dirty="0">
              <a:latin typeface="Calibr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4692B4-DF17-4646-ACC8-1B4DA57C25B0}"/>
              </a:ext>
            </a:extLst>
          </p:cNvPr>
          <p:cNvSpPr txBox="1"/>
          <p:nvPr/>
        </p:nvSpPr>
        <p:spPr>
          <a:xfrm>
            <a:off x="6760094" y="3135667"/>
            <a:ext cx="5290389" cy="34778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err="1"/>
              <a:t>Sterk</a:t>
            </a:r>
            <a:r>
              <a:rPr lang="en-US" sz="2200" dirty="0"/>
              <a:t> </a:t>
            </a:r>
            <a:r>
              <a:rPr lang="en-US" sz="2200" dirty="0" err="1"/>
              <a:t>negatieve</a:t>
            </a:r>
            <a:r>
              <a:rPr lang="en-US" sz="2200" dirty="0"/>
              <a:t> </a:t>
            </a:r>
            <a:r>
              <a:rPr lang="en-US" sz="2200" dirty="0" err="1"/>
              <a:t>ladingen</a:t>
            </a:r>
            <a:r>
              <a:rPr lang="en-US" sz="2200" dirty="0"/>
              <a:t>: </a:t>
            </a:r>
            <a:r>
              <a:rPr lang="en-US" sz="2200" dirty="0" err="1"/>
              <a:t>Waarschijnlijk</a:t>
            </a:r>
            <a:r>
              <a:rPr lang="en-US" sz="2200" dirty="0"/>
              <a:t> is </a:t>
            </a:r>
            <a:r>
              <a:rPr lang="en-US" sz="2200" dirty="0" err="1"/>
              <a:t>dit</a:t>
            </a:r>
            <a:r>
              <a:rPr lang="en-US" sz="2200" dirty="0"/>
              <a:t> item in </a:t>
            </a:r>
            <a:r>
              <a:rPr lang="en-US" sz="2200" dirty="0" err="1"/>
              <a:t>tegenovergestelde</a:t>
            </a:r>
            <a:r>
              <a:rPr lang="en-US" sz="2200" dirty="0"/>
              <a:t> </a:t>
            </a:r>
            <a:r>
              <a:rPr lang="en-US" sz="2200" dirty="0" err="1"/>
              <a:t>richting</a:t>
            </a:r>
            <a:r>
              <a:rPr lang="en-US" sz="2200" dirty="0"/>
              <a:t> </a:t>
            </a:r>
            <a:r>
              <a:rPr lang="en-US" sz="2200" dirty="0" err="1"/>
              <a:t>gescoord</a:t>
            </a:r>
            <a:r>
              <a:rPr lang="en-US" sz="2200" dirty="0"/>
              <a:t> </a:t>
            </a:r>
            <a:r>
              <a:rPr lang="en-US" sz="2200" dirty="0" err="1"/>
              <a:t>als</a:t>
            </a:r>
            <a:r>
              <a:rPr lang="en-US" sz="2200" dirty="0"/>
              <a:t> items met </a:t>
            </a:r>
            <a:r>
              <a:rPr lang="en-US" sz="2200" dirty="0" err="1"/>
              <a:t>sterk</a:t>
            </a:r>
            <a:r>
              <a:rPr lang="en-US" sz="2200" dirty="0"/>
              <a:t> </a:t>
            </a:r>
            <a:r>
              <a:rPr lang="en-US" sz="2200" dirty="0" err="1"/>
              <a:t>positieve</a:t>
            </a:r>
            <a:r>
              <a:rPr lang="en-US" sz="2200" dirty="0"/>
              <a:t> </a:t>
            </a:r>
            <a:r>
              <a:rPr lang="en-US" sz="2200" dirty="0" err="1"/>
              <a:t>ladingen</a:t>
            </a:r>
            <a:r>
              <a:rPr lang="en-US" sz="2200" dirty="0"/>
              <a:t>.</a:t>
            </a:r>
          </a:p>
          <a:p>
            <a:endParaRPr lang="en-US" sz="2200" dirty="0"/>
          </a:p>
          <a:p>
            <a:r>
              <a:rPr lang="en-US" sz="2200" dirty="0" err="1"/>
              <a:t>Niet</a:t>
            </a:r>
            <a:r>
              <a:rPr lang="en-US" sz="2200" dirty="0"/>
              <a:t> per se </a:t>
            </a:r>
            <a:r>
              <a:rPr lang="en-US" sz="2200" dirty="0" err="1"/>
              <a:t>problematisch</a:t>
            </a:r>
            <a:r>
              <a:rPr lang="en-US" sz="2200" dirty="0"/>
              <a:t>.</a:t>
            </a:r>
          </a:p>
          <a:p>
            <a:endParaRPr lang="en-US" sz="2200" dirty="0"/>
          </a:p>
          <a:p>
            <a:r>
              <a:rPr lang="en-US" sz="2200" dirty="0"/>
              <a:t>We </a:t>
            </a:r>
            <a:r>
              <a:rPr lang="en-US" sz="2200" dirty="0" err="1"/>
              <a:t>zouden</a:t>
            </a:r>
            <a:r>
              <a:rPr lang="en-US" sz="2200" dirty="0"/>
              <a:t> </a:t>
            </a:r>
            <a:r>
              <a:rPr lang="en-US" sz="2200" dirty="0" err="1"/>
              <a:t>kunnen</a:t>
            </a:r>
            <a:r>
              <a:rPr lang="en-US" sz="2200" dirty="0"/>
              <a:t> </a:t>
            </a:r>
            <a:r>
              <a:rPr lang="en-US" sz="2200" dirty="0" err="1"/>
              <a:t>overwegen</a:t>
            </a:r>
            <a:r>
              <a:rPr lang="en-US" sz="2200" dirty="0"/>
              <a:t> items met </a:t>
            </a:r>
            <a:r>
              <a:rPr lang="en-US" sz="2200" dirty="0" err="1"/>
              <a:t>negatieve</a:t>
            </a:r>
            <a:r>
              <a:rPr lang="en-US" sz="2200" dirty="0"/>
              <a:t> </a:t>
            </a:r>
            <a:r>
              <a:rPr lang="en-US" sz="2200" dirty="0" err="1"/>
              <a:t>ladingen</a:t>
            </a:r>
            <a:r>
              <a:rPr lang="en-US" sz="2200" dirty="0"/>
              <a:t> om </a:t>
            </a:r>
            <a:r>
              <a:rPr lang="en-US" sz="2200" dirty="0" err="1"/>
              <a:t>te</a:t>
            </a:r>
            <a:r>
              <a:rPr lang="en-US" sz="2200" dirty="0"/>
              <a:t> </a:t>
            </a:r>
            <a:r>
              <a:rPr lang="en-US" sz="2200" dirty="0" err="1"/>
              <a:t>scoren</a:t>
            </a:r>
            <a:r>
              <a:rPr lang="en-US" sz="2200" dirty="0"/>
              <a:t> (</a:t>
            </a:r>
            <a:r>
              <a:rPr lang="en-US" sz="2200" dirty="0" err="1"/>
              <a:t>wel</a:t>
            </a:r>
            <a:r>
              <a:rPr lang="en-US" sz="2200" dirty="0"/>
              <a:t> </a:t>
            </a:r>
            <a:r>
              <a:rPr lang="en-US" sz="2200" dirty="0" err="1"/>
              <a:t>eerst</a:t>
            </a:r>
            <a:r>
              <a:rPr lang="en-US" sz="2200" dirty="0"/>
              <a:t> even item </a:t>
            </a:r>
            <a:r>
              <a:rPr lang="en-US" sz="2200" dirty="0" err="1"/>
              <a:t>inhoud</a:t>
            </a:r>
            <a:r>
              <a:rPr lang="en-US" sz="2200" dirty="0"/>
              <a:t> </a:t>
            </a:r>
            <a:r>
              <a:rPr lang="en-US" sz="2200" dirty="0" err="1"/>
              <a:t>checken</a:t>
            </a:r>
            <a:r>
              <a:rPr lang="en-US" sz="2200" dirty="0"/>
              <a:t> om </a:t>
            </a:r>
            <a:r>
              <a:rPr lang="en-US" sz="2200" dirty="0" err="1"/>
              <a:t>te</a:t>
            </a:r>
            <a:r>
              <a:rPr lang="en-US" sz="2200" dirty="0"/>
              <a:t> </a:t>
            </a:r>
            <a:r>
              <a:rPr lang="en-US" sz="2200" dirty="0" err="1"/>
              <a:t>zien</a:t>
            </a:r>
            <a:r>
              <a:rPr lang="en-US" sz="2200" dirty="0"/>
              <a:t> of </a:t>
            </a:r>
            <a:r>
              <a:rPr lang="en-US" sz="2200" dirty="0" err="1"/>
              <a:t>dat</a:t>
            </a:r>
            <a:r>
              <a:rPr lang="en-US" sz="2200" dirty="0"/>
              <a:t> </a:t>
            </a:r>
            <a:r>
              <a:rPr lang="en-US" sz="2200" dirty="0" err="1"/>
              <a:t>wel</a:t>
            </a:r>
            <a:r>
              <a:rPr lang="en-US" sz="2200" dirty="0"/>
              <a:t> </a:t>
            </a:r>
            <a:r>
              <a:rPr lang="en-US" sz="2200" dirty="0" err="1"/>
              <a:t>klopt</a:t>
            </a:r>
            <a:r>
              <a:rPr lang="en-US" sz="2200" dirty="0"/>
              <a:t>).</a:t>
            </a:r>
            <a:endParaRPr lang="nl-NL" sz="2200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AF591C8B-3860-1508-1D45-2C890466CC2E}"/>
              </a:ext>
            </a:extLst>
          </p:cNvPr>
          <p:cNvSpPr/>
          <p:nvPr/>
        </p:nvSpPr>
        <p:spPr>
          <a:xfrm>
            <a:off x="1684648" y="2385391"/>
            <a:ext cx="5411891" cy="46714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1CB15B6E-7D91-7B9D-89B2-3703F507C1C1}"/>
              </a:ext>
            </a:extLst>
          </p:cNvPr>
          <p:cNvSpPr/>
          <p:nvPr/>
        </p:nvSpPr>
        <p:spPr>
          <a:xfrm>
            <a:off x="7096539" y="2398645"/>
            <a:ext cx="2435087" cy="46714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8558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C8F0EF3-B45A-810B-E0B6-8DFA9CA4A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7930"/>
            <a:ext cx="10515600" cy="638354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N1   0.44  0.49  0.25  0.03  0.23 0.55 0.45 3.0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N2  -0.37 -0.31 -0.20 -0.03 -0.24 0.33 0.67 3.4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N3   0.35  0.46  0.35  0.08  0.17 0.49 0.51 3.2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N4  -0.29 -0.25 -0.10 -0.13  0.00 0.17 0.83 2.6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N5   0.41  0.41  0.08 -0.06  0.20 0.38 0.62 2.6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N6   0.47  0.54  0.17  0.00  0.25 0.61 0.39 2.6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N7   0.46  0.53  0.02  0.08  0.27 0.57 0.43 2.5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N8   0.49  0.54  0.02  0.07  0.27 0.61 0.39 2.5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N9   0.50  0.42  0.05  0.09  0.38 0.58 0.42 2.9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N10  0.55  0.40  0.12  0.17  0.09 0.51 0.49 2.2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A1   0.26 -0.18 -0.27  0.00  0.30 0.27 0.73 3.6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A2  -0.51  0.38  0.15 -0.09 -0.18 0.46 0.54 2.5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A3   0.28  0.11 -0.40  0.14  0.28 0.35 0.65 3.2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A4  -0.32  0.41  0.49 -0.11 -0.35 0.65 0.35 3.7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A5   0.38 -0.37 -0.34  0.12  0.33 0.52 0.48 4.2</a:t>
            </a:r>
          </a:p>
          <a:p>
            <a:pPr marL="0" indent="0">
              <a:buNone/>
            </a:pPr>
            <a:endParaRPr lang="nl-NL" sz="22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1271E3D-3F4B-CDA5-DAA1-76D997EB5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599126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5530FAE-DF34-023B-3C92-DBCF89D70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7383"/>
            <a:ext cx="10515600" cy="61225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A6  -0.16  0.38  0.45 -0.15 -0.24 0.45 0.55 3.1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A7   0.53 -0.36 -0.22  0.14  0.26 0.55 0.45 2.9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A8  -0.38  0.30  0.37 -0.08 -0.24 0.43 0.57 3.7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A9  -0.34  0.44  0.44 -0.06 -0.24 0.56 0.44 3.5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A10 -0.53  0.20  0.15 -0.05 -0.04 0.35 0.65 1.5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A6  -0.16  0.38  0.45 -0.15 -0.24 0.45 0.55 3.1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A7   0.53 -0.36 -0.22  0.14  0.26 0.55 0.45 2.9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A8  -0.38  0.30  0.37 -0.08 -0.24 0.43 0.57 3.7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A9  -0.34  0.44  0.44 -0.06 -0.24 0.56 0.44 3.5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A10 -0.53  0.20  0.15 -0.05 -0.04 0.35 0.65 1.5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C1  -0.31 -0.27  0.36  0.17  0.35 0.45 0.55 4.3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C2   0.14  0.35 -0.36  0.06 -0.33 0.38 0.62 3.4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C3  -0.21 -0.09  0.34  0.33  0.19 0.31 0.69 3.4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C4   0.43  0.43 -0.29  0.01 -0.19 0.50 0.50 3.1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C5  -0.31 -0.25  0.41 -0.05  0.39 0.48 0.52 3.6</a:t>
            </a:r>
          </a:p>
          <a:p>
            <a:pPr marL="0" indent="0">
              <a:buNone/>
            </a:pPr>
            <a:endParaRPr lang="nl-NL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NL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NL" sz="22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F5F303F-9576-5AD4-48D6-399C115EE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46779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18DCED4-BE59-577E-8BEC-BCF0F1A7F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417"/>
            <a:ext cx="10515600" cy="59185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C6   0.26  0.36 -0.37  0.01 -0.32 0.44 0.56 3.8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C7  -0.13 -0.15  0.44  0.12  0.37 0.38 0.62 2.6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C8   0.39  0.24 -0.35 -0.03 -0.15 0.36 0.64 3.0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C9  -0.26 -0.16  0.47  0.01  0.41 0.48 0.52 2.8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C10 -0.27 -0.12  0.33  0.28  0.28 0.35 0.65 4.2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O1  -0.20  0.03 -0.09  0.62 -0.03 0.43 0.57 1.3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O2   0.28  0.06  0.10 -0.55  0.19 0.43 0.57 1.9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O3  -0.10  0.23 -0.07  0.54 -0.09 0.37 0.63 1.5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O4   0.21 -0.05  0.05 -0.47  0.25 0.34 0.66 2.0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O5  -0.37  0.05 -0.08  0.56  0.12 0.47 0.53 1.9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O6   0.25 -0.13  0.09 -0.48  0.12 0.33 0.67 1.9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O7  -0.32 -0.08  0.00  0.51  0.05 0.36 0.64 1.8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O8  -0.04  0.10 -0.15  0.61  0.00 0.40 0.60 1.2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O9   0.01  0.19  0.23  0.41 -0.11 0.26 0.74 2.3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O10 -0.33  0.15 -0.12  0.62  0.01 0.53 0.47 1.8                       </a:t>
            </a:r>
          </a:p>
          <a:p>
            <a:pPr marL="0" indent="0">
              <a:buNone/>
            </a:pPr>
            <a:endParaRPr lang="nl-NL" sz="22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69DB123-4E4E-1DF6-0EDE-146120462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9535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86709D3-915F-5185-0988-680C1FA25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7809"/>
            <a:ext cx="10515600" cy="581915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nl-NL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PC1  PC2  PC3  PC4  PC5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SS </a:t>
            </a:r>
            <a:r>
              <a:rPr lang="nl-NL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loadings</a:t>
            </a: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8.05 4.62 3.75 3.55 2.76</a:t>
            </a:r>
          </a:p>
          <a:p>
            <a:pPr marL="0" indent="0">
              <a:buNone/>
            </a:pPr>
            <a:r>
              <a:rPr lang="nl-NL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Proportion</a:t>
            </a: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Var        0.16 0.09 0.07 0.07 0.06</a:t>
            </a:r>
          </a:p>
          <a:p>
            <a:pPr marL="0" indent="0">
              <a:buNone/>
            </a:pPr>
            <a:r>
              <a:rPr lang="nl-NL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Cumulative</a:t>
            </a: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Var        0.16 0.25 0.33 0.40 0.45</a:t>
            </a:r>
          </a:p>
          <a:p>
            <a:pPr marL="0" indent="0">
              <a:buNone/>
            </a:pPr>
            <a:r>
              <a:rPr lang="nl-NL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Proportion</a:t>
            </a: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Explained</a:t>
            </a: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 0.35 0.20 0.16 0.16 0.12</a:t>
            </a:r>
          </a:p>
          <a:p>
            <a:pPr marL="0" indent="0">
              <a:buNone/>
            </a:pPr>
            <a:r>
              <a:rPr lang="nl-NL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Cumulative</a:t>
            </a: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Proportion</a:t>
            </a: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0.35 0.56 0.72 0.88 1.00</a:t>
            </a:r>
          </a:p>
          <a:p>
            <a:pPr marL="0" indent="0">
              <a:buNone/>
            </a:pPr>
            <a:r>
              <a:rPr lang="nl-NL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item </a:t>
            </a:r>
            <a:r>
              <a:rPr lang="nl-NL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complexity</a:t>
            </a: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 2.7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Test of </a:t>
            </a:r>
            <a:r>
              <a:rPr lang="nl-NL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hypothes</a:t>
            </a: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is </a:t>
            </a:r>
            <a:r>
              <a:rPr lang="nl-NL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that</a:t>
            </a: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r>
              <a:rPr lang="nl-NL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components</a:t>
            </a: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are </a:t>
            </a:r>
            <a:r>
              <a:rPr lang="nl-NL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sufficient</a:t>
            </a: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The root </a:t>
            </a:r>
            <a:r>
              <a:rPr lang="nl-NL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square of </a:t>
            </a:r>
            <a:r>
              <a:rPr lang="nl-NL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residuals</a:t>
            </a: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(RMSR) is  0.04  </a:t>
            </a:r>
            <a:r>
              <a:rPr lang="nl-NL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empirical</a:t>
            </a: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</a:t>
            </a: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square  85437.96  </a:t>
            </a:r>
            <a:r>
              <a:rPr lang="nl-NL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prob</a:t>
            </a: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&lt;  0 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Fit </a:t>
            </a:r>
            <a:r>
              <a:rPr lang="nl-NL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based</a:t>
            </a: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upon</a:t>
            </a: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off </a:t>
            </a:r>
            <a:r>
              <a:rPr lang="nl-NL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diagonal</a:t>
            </a: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0.95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8AD97BE-B009-FD92-B75F-64F00F263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38</a:t>
            </a:fld>
            <a:endParaRPr lang="nl-N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AD65482-FD98-497E-8CD1-1A968F8D2073}"/>
              </a:ext>
            </a:extLst>
          </p:cNvPr>
          <p:cNvSpPr/>
          <p:nvPr/>
        </p:nvSpPr>
        <p:spPr bwMode="auto">
          <a:xfrm>
            <a:off x="7850560" y="2015818"/>
            <a:ext cx="1008112" cy="432048"/>
          </a:xfrm>
          <a:prstGeom prst="ellipse">
            <a:avLst/>
          </a:prstGeom>
          <a:noFill/>
          <a:ln w="508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 sz="2400" dirty="0">
              <a:latin typeface="Calibri" pitchFamily="34" charset="0"/>
            </a:endParaRP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23A17133-663F-4F0A-8601-ABB0B03B0AAA}"/>
              </a:ext>
            </a:extLst>
          </p:cNvPr>
          <p:cNvSpPr txBox="1"/>
          <p:nvPr/>
        </p:nvSpPr>
        <p:spPr>
          <a:xfrm>
            <a:off x="7859674" y="2492896"/>
            <a:ext cx="4104456" cy="415498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err="1"/>
              <a:t>Hoeveel</a:t>
            </a:r>
            <a:r>
              <a:rPr lang="en-US" sz="2200" dirty="0"/>
              <a:t> </a:t>
            </a:r>
            <a:r>
              <a:rPr lang="en-US" sz="2200" dirty="0" err="1"/>
              <a:t>verklaarde</a:t>
            </a:r>
            <a:r>
              <a:rPr lang="en-US" sz="2200" dirty="0"/>
              <a:t> </a:t>
            </a:r>
            <a:r>
              <a:rPr lang="en-US" sz="2200" dirty="0" err="1"/>
              <a:t>variantie</a:t>
            </a:r>
            <a:r>
              <a:rPr lang="en-US" sz="2200" dirty="0"/>
              <a:t> is </a:t>
            </a:r>
            <a:r>
              <a:rPr lang="en-US" sz="2200" dirty="0" err="1"/>
              <a:t>genoeg</a:t>
            </a:r>
            <a:r>
              <a:rPr lang="en-US" sz="2200" dirty="0"/>
              <a:t>?</a:t>
            </a:r>
          </a:p>
          <a:p>
            <a:endParaRPr lang="en-US" sz="2200" dirty="0"/>
          </a:p>
          <a:p>
            <a:r>
              <a:rPr lang="en-US" sz="2200" dirty="0" err="1"/>
              <a:t>Contextafhankelijk</a:t>
            </a:r>
            <a:r>
              <a:rPr lang="en-US" sz="2200" dirty="0"/>
              <a:t>.</a:t>
            </a:r>
          </a:p>
          <a:p>
            <a:endParaRPr lang="en-US" sz="2200" dirty="0"/>
          </a:p>
          <a:p>
            <a:r>
              <a:rPr lang="en-US" sz="2200" dirty="0"/>
              <a:t>100% </a:t>
            </a:r>
            <a:r>
              <a:rPr lang="en-US" sz="2200" dirty="0" err="1"/>
              <a:t>verklaarde</a:t>
            </a:r>
            <a:r>
              <a:rPr lang="en-US" sz="2200" dirty="0"/>
              <a:t> </a:t>
            </a:r>
            <a:r>
              <a:rPr lang="en-US" sz="2200" dirty="0" err="1"/>
              <a:t>variantie</a:t>
            </a:r>
            <a:r>
              <a:rPr lang="en-US" sz="2200" dirty="0"/>
              <a:t> is </a:t>
            </a:r>
            <a:r>
              <a:rPr lang="en-US" sz="2200" dirty="0" err="1"/>
              <a:t>niet</a:t>
            </a:r>
            <a:r>
              <a:rPr lang="en-US" sz="2200" dirty="0"/>
              <a:t> het </a:t>
            </a:r>
            <a:r>
              <a:rPr lang="en-US" sz="2200" dirty="0" err="1"/>
              <a:t>doel</a:t>
            </a:r>
            <a:r>
              <a:rPr lang="en-US" sz="2200" dirty="0"/>
              <a:t>; </a:t>
            </a:r>
            <a:r>
              <a:rPr lang="en-US" sz="2200" dirty="0" err="1"/>
              <a:t>daar</a:t>
            </a:r>
            <a:r>
              <a:rPr lang="en-US" sz="2200" dirty="0"/>
              <a:t> </a:t>
            </a:r>
            <a:r>
              <a:rPr lang="en-US" sz="2200" dirty="0" err="1"/>
              <a:t>zitten</a:t>
            </a:r>
            <a:r>
              <a:rPr lang="en-US" sz="2200" dirty="0"/>
              <a:t> erg </a:t>
            </a:r>
            <a:r>
              <a:rPr lang="en-US" sz="2200" dirty="0" err="1"/>
              <a:t>veel</a:t>
            </a:r>
            <a:r>
              <a:rPr lang="en-US" sz="2200" dirty="0"/>
              <a:t> </a:t>
            </a:r>
            <a:r>
              <a:rPr lang="en-US" sz="2200" dirty="0" err="1"/>
              <a:t>componenten</a:t>
            </a:r>
            <a:r>
              <a:rPr lang="en-US" sz="2200" dirty="0"/>
              <a:t> met </a:t>
            </a:r>
            <a:r>
              <a:rPr lang="en-US" sz="2200" dirty="0" err="1"/>
              <a:t>meetfout</a:t>
            </a:r>
            <a:r>
              <a:rPr lang="en-US" sz="2200" dirty="0"/>
              <a:t> in. </a:t>
            </a:r>
          </a:p>
          <a:p>
            <a:endParaRPr lang="en-US" sz="2200" dirty="0"/>
          </a:p>
          <a:p>
            <a:r>
              <a:rPr lang="en-US" sz="2200" dirty="0"/>
              <a:t>Doel: </a:t>
            </a:r>
            <a:r>
              <a:rPr lang="en-US" sz="2200" dirty="0" err="1"/>
              <a:t>Genoeg</a:t>
            </a:r>
            <a:r>
              <a:rPr lang="en-US" sz="2200" dirty="0"/>
              <a:t> </a:t>
            </a:r>
            <a:r>
              <a:rPr lang="en-US" sz="2200" dirty="0" err="1"/>
              <a:t>verklaarde</a:t>
            </a:r>
            <a:r>
              <a:rPr lang="en-US" sz="2200" dirty="0"/>
              <a:t> </a:t>
            </a:r>
            <a:r>
              <a:rPr lang="en-US" sz="2200" dirty="0" err="1"/>
              <a:t>variantie</a:t>
            </a:r>
            <a:r>
              <a:rPr lang="en-US" sz="2200" dirty="0"/>
              <a:t> </a:t>
            </a:r>
            <a:r>
              <a:rPr lang="en-US" sz="2200" dirty="0" err="1"/>
              <a:t>voor</a:t>
            </a:r>
            <a:r>
              <a:rPr lang="en-US" sz="2200" dirty="0"/>
              <a:t> zo </a:t>
            </a:r>
            <a:r>
              <a:rPr lang="en-US" sz="2200" dirty="0" err="1"/>
              <a:t>weinig</a:t>
            </a:r>
            <a:r>
              <a:rPr lang="en-US" sz="2200" dirty="0"/>
              <a:t> </a:t>
            </a:r>
            <a:r>
              <a:rPr lang="en-US" sz="2200" dirty="0" err="1"/>
              <a:t>mogelijk</a:t>
            </a:r>
            <a:r>
              <a:rPr lang="en-US" sz="2200" dirty="0"/>
              <a:t> </a:t>
            </a:r>
            <a:r>
              <a:rPr lang="en-US" sz="2200" dirty="0" err="1"/>
              <a:t>componenten</a:t>
            </a:r>
            <a:r>
              <a:rPr lang="en-US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0114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6522C-8430-431D-8651-C288BC429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Rotatie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94B8C-8C65-449B-B33F-79516D713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nl-NL" dirty="0"/>
              <a:t>PCA oplossing is </a:t>
            </a:r>
            <a:r>
              <a:rPr lang="nl-NL" i="1" dirty="0"/>
              <a:t>niet uniek. </a:t>
            </a:r>
            <a:r>
              <a:rPr lang="nl-NL" dirty="0"/>
              <a:t>Componenten (assen) van een oplossing kunnen op een oneindig aantal manieren geroteerd worden.</a:t>
            </a:r>
          </a:p>
          <a:p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interpretatie</a:t>
            </a:r>
            <a:r>
              <a:rPr lang="en-US" dirty="0"/>
              <a:t> </a:t>
            </a:r>
            <a:r>
              <a:rPr lang="en-US" dirty="0" err="1"/>
              <a:t>willen</a:t>
            </a:r>
            <a:r>
              <a:rPr lang="en-US" dirty="0"/>
              <a:t> we </a:t>
            </a:r>
            <a:r>
              <a:rPr lang="en-US" dirty="0" err="1"/>
              <a:t>graag</a:t>
            </a:r>
            <a:r>
              <a:rPr lang="en-US" dirty="0"/>
              <a:t> ‘simple structure’: </a:t>
            </a:r>
          </a:p>
          <a:p>
            <a:pPr lvl="1"/>
            <a:r>
              <a:rPr lang="en-US" dirty="0" err="1"/>
              <a:t>Alle</a:t>
            </a:r>
            <a:r>
              <a:rPr lang="en-US" dirty="0"/>
              <a:t> </a:t>
            </a:r>
            <a:r>
              <a:rPr lang="en-US" dirty="0" err="1"/>
              <a:t>ladingen</a:t>
            </a:r>
            <a:r>
              <a:rPr lang="en-US" dirty="0"/>
              <a:t> zo </a:t>
            </a:r>
            <a:r>
              <a:rPr lang="en-US" dirty="0" err="1"/>
              <a:t>dicht</a:t>
            </a:r>
            <a:r>
              <a:rPr lang="en-US" dirty="0"/>
              <a:t> </a:t>
            </a:r>
            <a:r>
              <a:rPr lang="en-US" dirty="0" err="1"/>
              <a:t>mogelijk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0 (item </a:t>
            </a:r>
            <a:r>
              <a:rPr lang="en-US" dirty="0" err="1"/>
              <a:t>hoort</a:t>
            </a:r>
            <a:r>
              <a:rPr lang="en-US" dirty="0"/>
              <a:t> </a:t>
            </a:r>
            <a:r>
              <a:rPr lang="en-US" i="1" dirty="0" err="1"/>
              <a:t>niet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component) of (-)1 (item </a:t>
            </a:r>
            <a:r>
              <a:rPr lang="en-US" dirty="0" err="1"/>
              <a:t>hoort</a:t>
            </a:r>
            <a:r>
              <a:rPr lang="en-US" dirty="0"/>
              <a:t> </a:t>
            </a:r>
            <a:r>
              <a:rPr lang="en-US" i="1" dirty="0" err="1"/>
              <a:t>wel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component). </a:t>
            </a:r>
          </a:p>
          <a:p>
            <a:r>
              <a:rPr lang="en-US" dirty="0"/>
              <a:t>Met </a:t>
            </a:r>
            <a:r>
              <a:rPr lang="en-US" dirty="0" err="1"/>
              <a:t>rotatie</a:t>
            </a:r>
            <a:r>
              <a:rPr lang="en-US" dirty="0"/>
              <a:t> is het </a:t>
            </a:r>
            <a:r>
              <a:rPr lang="en-US" dirty="0" err="1"/>
              <a:t>vaak</a:t>
            </a:r>
            <a:r>
              <a:rPr lang="en-US" dirty="0"/>
              <a:t> </a:t>
            </a:r>
            <a:r>
              <a:rPr lang="en-US" dirty="0" err="1"/>
              <a:t>mogelijk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meer</a:t>
            </a:r>
            <a:r>
              <a:rPr lang="en-US" dirty="0"/>
              <a:t> </a:t>
            </a:r>
            <a:r>
              <a:rPr lang="en-US" dirty="0" err="1"/>
              <a:t>simpele</a:t>
            </a:r>
            <a:r>
              <a:rPr lang="en-US" dirty="0"/>
              <a:t> </a:t>
            </a:r>
            <a:r>
              <a:rPr lang="en-US" dirty="0" err="1"/>
              <a:t>structuur</a:t>
            </a:r>
            <a:r>
              <a:rPr lang="en-US" dirty="0"/>
              <a:t> te </a:t>
            </a:r>
            <a:r>
              <a:rPr lang="en-US" dirty="0" err="1"/>
              <a:t>krijgen</a:t>
            </a:r>
            <a:endParaRPr lang="nl-NL" dirty="0"/>
          </a:p>
          <a:p>
            <a:pPr lvl="1"/>
            <a:r>
              <a:rPr lang="nl-NL" dirty="0"/>
              <a:t>VARIMAX: </a:t>
            </a:r>
            <a:r>
              <a:rPr lang="en-US" dirty="0" err="1"/>
              <a:t>Maximaliseert</a:t>
            </a:r>
            <a:r>
              <a:rPr lang="en-US" dirty="0"/>
              <a:t> de </a:t>
            </a:r>
            <a:r>
              <a:rPr lang="en-US" dirty="0" err="1"/>
              <a:t>som</a:t>
            </a:r>
            <a:r>
              <a:rPr lang="en-US" dirty="0"/>
              <a:t> van de </a:t>
            </a:r>
            <a:r>
              <a:rPr lang="en-US" dirty="0" err="1"/>
              <a:t>varianties</a:t>
            </a:r>
            <a:r>
              <a:rPr lang="en-US" dirty="0"/>
              <a:t> van de </a:t>
            </a:r>
            <a:r>
              <a:rPr lang="en-US" dirty="0" err="1"/>
              <a:t>gekwadrateerde</a:t>
            </a:r>
            <a:r>
              <a:rPr lang="en-US" dirty="0"/>
              <a:t> </a:t>
            </a:r>
            <a:r>
              <a:rPr lang="en-US" dirty="0" err="1"/>
              <a:t>ladingen</a:t>
            </a:r>
            <a:r>
              <a:rPr lang="en-US" dirty="0"/>
              <a:t>. </a:t>
            </a:r>
            <a:r>
              <a:rPr lang="en-US" u="sng" dirty="0" err="1"/>
              <a:t>Componenten</a:t>
            </a:r>
            <a:r>
              <a:rPr lang="en-US" u="sng" dirty="0"/>
              <a:t> </a:t>
            </a:r>
            <a:r>
              <a:rPr lang="en-US" u="sng" dirty="0" err="1"/>
              <a:t>blijven</a:t>
            </a:r>
            <a:r>
              <a:rPr lang="en-US" u="sng" dirty="0"/>
              <a:t> </a:t>
            </a:r>
            <a:r>
              <a:rPr lang="en-US" u="sng" dirty="0" err="1"/>
              <a:t>onafhankelijk</a:t>
            </a:r>
            <a:r>
              <a:rPr lang="en-US" u="sng" dirty="0"/>
              <a:t> (</a:t>
            </a:r>
            <a:r>
              <a:rPr lang="en-US" i="1" u="sng" dirty="0" err="1"/>
              <a:t>orthogonaal</a:t>
            </a:r>
            <a:r>
              <a:rPr lang="en-US" u="sng" dirty="0"/>
              <a:t>).</a:t>
            </a:r>
            <a:endParaRPr lang="nl-NL" u="sng" dirty="0"/>
          </a:p>
          <a:p>
            <a:pPr lvl="1"/>
            <a:r>
              <a:rPr lang="nl-NL" dirty="0"/>
              <a:t>OBLIMIN: Vergelijkbaar, maar </a:t>
            </a:r>
            <a:r>
              <a:rPr lang="nl-NL" u="sng" dirty="0"/>
              <a:t>componenten worden onafhankelijk (</a:t>
            </a:r>
            <a:r>
              <a:rPr lang="nl-NL" i="1" u="sng" dirty="0" err="1"/>
              <a:t>oblique</a:t>
            </a:r>
            <a:r>
              <a:rPr lang="en-US" u="sng" dirty="0"/>
              <a:t>).</a:t>
            </a:r>
          </a:p>
          <a:p>
            <a:r>
              <a:rPr lang="en-US" dirty="0"/>
              <a:t>Na </a:t>
            </a:r>
            <a:r>
              <a:rPr lang="en-US" dirty="0" err="1"/>
              <a:t>rotatie</a:t>
            </a:r>
            <a:r>
              <a:rPr lang="en-US" dirty="0"/>
              <a:t> </a:t>
            </a:r>
            <a:r>
              <a:rPr lang="en-US" dirty="0" err="1"/>
              <a:t>verklaart</a:t>
            </a:r>
            <a:r>
              <a:rPr lang="en-US" dirty="0"/>
              <a:t> </a:t>
            </a:r>
            <a:r>
              <a:rPr lang="en-US" dirty="0" err="1"/>
              <a:t>eerste</a:t>
            </a:r>
            <a:r>
              <a:rPr lang="en-US" dirty="0"/>
              <a:t> component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meer</a:t>
            </a:r>
            <a:r>
              <a:rPr lang="en-US" dirty="0"/>
              <a:t> </a:t>
            </a:r>
            <a:r>
              <a:rPr lang="en-US" i="1" dirty="0" err="1"/>
              <a:t>zoveel</a:t>
            </a:r>
            <a:r>
              <a:rPr lang="en-US" i="1" dirty="0"/>
              <a:t> </a:t>
            </a:r>
            <a:r>
              <a:rPr lang="en-US" dirty="0" err="1"/>
              <a:t>mogelijk</a:t>
            </a:r>
            <a:r>
              <a:rPr lang="en-US" dirty="0"/>
              <a:t> </a:t>
            </a:r>
            <a:r>
              <a:rPr lang="en-US" dirty="0" err="1"/>
              <a:t>variantie</a:t>
            </a:r>
            <a:r>
              <a:rPr lang="en-US" dirty="0"/>
              <a:t>. </a:t>
            </a:r>
          </a:p>
          <a:p>
            <a:pPr lvl="1"/>
            <a:r>
              <a:rPr lang="en-US" dirty="0" err="1"/>
              <a:t>Eigenwaardes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</a:t>
            </a:r>
            <a:r>
              <a:rPr lang="en-US" dirty="0" err="1"/>
              <a:t>meer</a:t>
            </a:r>
            <a:r>
              <a:rPr lang="en-US" dirty="0"/>
              <a:t> </a:t>
            </a:r>
            <a:r>
              <a:rPr lang="en-US" dirty="0" err="1"/>
              <a:t>verdeeld</a:t>
            </a:r>
            <a:r>
              <a:rPr lang="en-US" dirty="0"/>
              <a:t> over </a:t>
            </a:r>
            <a:r>
              <a:rPr lang="en-US" dirty="0" err="1"/>
              <a:t>componenten</a:t>
            </a:r>
            <a:r>
              <a:rPr lang="en-US" dirty="0"/>
              <a:t>.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3536C-C370-4393-A148-5C3E935D4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325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6361A-DD1B-4434-8902-69789DEDC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Principale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Componenten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Analyse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EB9B2-E766-4E8A-889E-DE32B8DD7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PCA is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i="1" dirty="0" err="1"/>
              <a:t>exploratieve</a:t>
            </a:r>
            <a:r>
              <a:rPr lang="en-US" i="1" dirty="0"/>
              <a:t> </a:t>
            </a:r>
            <a:r>
              <a:rPr lang="en-US" dirty="0" err="1"/>
              <a:t>techniek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Data-</a:t>
            </a:r>
            <a:r>
              <a:rPr lang="en-US" dirty="0" err="1"/>
              <a:t>gedreven</a:t>
            </a:r>
            <a:r>
              <a:rPr lang="en-US" dirty="0"/>
              <a:t>, </a:t>
            </a:r>
            <a:r>
              <a:rPr lang="en-US" dirty="0" err="1"/>
              <a:t>dus</a:t>
            </a:r>
            <a:r>
              <a:rPr lang="en-US" dirty="0"/>
              <a:t> a-priori </a:t>
            </a:r>
            <a:r>
              <a:rPr lang="en-US" dirty="0" err="1"/>
              <a:t>kennis</a:t>
            </a:r>
            <a:r>
              <a:rPr lang="en-US" dirty="0"/>
              <a:t> over </a:t>
            </a:r>
            <a:r>
              <a:rPr lang="en-US" dirty="0" err="1"/>
              <a:t>associaties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</a:t>
            </a:r>
            <a:r>
              <a:rPr lang="en-US" dirty="0" err="1"/>
              <a:t>gebruikt</a:t>
            </a:r>
            <a:r>
              <a:rPr lang="en-US" dirty="0"/>
              <a:t> of </a:t>
            </a:r>
            <a:r>
              <a:rPr lang="en-US" dirty="0" err="1"/>
              <a:t>getoetst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wel</a:t>
            </a:r>
            <a:r>
              <a:rPr lang="en-US" dirty="0"/>
              <a:t> met </a:t>
            </a:r>
            <a:r>
              <a:rPr lang="en-US" i="1" dirty="0" err="1"/>
              <a:t>confirmatieve</a:t>
            </a:r>
            <a:r>
              <a:rPr lang="en-US" i="1" dirty="0"/>
              <a:t> </a:t>
            </a:r>
            <a:r>
              <a:rPr lang="en-US" dirty="0"/>
              <a:t>factor </a:t>
            </a:r>
            <a:r>
              <a:rPr lang="en-US" dirty="0" err="1"/>
              <a:t>analyse</a:t>
            </a:r>
            <a:r>
              <a:rPr lang="en-US" dirty="0"/>
              <a:t> (</a:t>
            </a:r>
            <a:r>
              <a:rPr lang="en-US" dirty="0" err="1"/>
              <a:t>volgende</a:t>
            </a:r>
            <a:r>
              <a:rPr lang="en-US" dirty="0"/>
              <a:t> week!)</a:t>
            </a:r>
            <a:endParaRPr lang="nl-NL" dirty="0"/>
          </a:p>
          <a:p>
            <a:pPr lvl="1"/>
            <a:endParaRPr lang="nl-NL" dirty="0"/>
          </a:p>
          <a:p>
            <a:r>
              <a:rPr lang="nl-NL" dirty="0"/>
              <a:t>PCA wordt veel gebruikt in machine </a:t>
            </a:r>
            <a:r>
              <a:rPr lang="nl-NL" dirty="0" err="1"/>
              <a:t>learning</a:t>
            </a:r>
            <a:r>
              <a:rPr lang="nl-NL" dirty="0"/>
              <a:t> en kunstmatige intelligentie (‘big data’). Bijvoorbeeld:</a:t>
            </a:r>
          </a:p>
          <a:p>
            <a:pPr lvl="1"/>
            <a:endParaRPr lang="nl-NL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65B82-DCBF-4365-808E-729797157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174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04B5F-6BA0-4F68-B167-90E9F4B26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Ongeroteerd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7DA8B-21D3-49D4-81F1-A8CBB303A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CF39573-CAA3-4051-B663-0F21DD4FF70D}"/>
              </a:ext>
            </a:extLst>
          </p:cNvPr>
          <p:cNvGrpSpPr/>
          <p:nvPr/>
        </p:nvGrpSpPr>
        <p:grpSpPr>
          <a:xfrm>
            <a:off x="959516" y="1825625"/>
            <a:ext cx="5393509" cy="4351339"/>
            <a:chOff x="4283968" y="3678058"/>
            <a:chExt cx="3744416" cy="284728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03EC94-FE9D-4B88-A77B-968A0C127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3968" y="3678058"/>
              <a:ext cx="3744416" cy="2847286"/>
            </a:xfrm>
            <a:prstGeom prst="rect">
              <a:avLst/>
            </a:prstGeom>
            <a:solidFill>
              <a:srgbClr val="F7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nl-NL" sz="2600">
                <a:latin typeface="Times New Roman" pitchFamily="18" charset="0"/>
              </a:endParaRPr>
            </a:p>
          </p:txBody>
        </p:sp>
        <p:sp>
          <p:nvSpPr>
            <p:cNvPr id="7" name="Text Box 6">
              <a:extLst>
                <a:ext uri="{FF2B5EF4-FFF2-40B4-BE49-F238E27FC236}">
                  <a16:creationId xmlns:a16="http://schemas.microsoft.com/office/drawing/2014/main" id="{C7695E9E-9220-4368-9CD5-43ED583E11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42300" y="4309736"/>
              <a:ext cx="534712" cy="400110"/>
            </a:xfrm>
            <a:prstGeom prst="rect">
              <a:avLst/>
            </a:prstGeom>
            <a:solidFill>
              <a:srgbClr val="F7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nl-NL" sz="2000" i="1">
                  <a:latin typeface="Times New Roman" pitchFamily="18" charset="0"/>
                </a:rPr>
                <a:t>X</a:t>
              </a:r>
              <a:r>
                <a:rPr lang="en-US" altLang="nl-NL" sz="2000" baseline="-25000">
                  <a:latin typeface="Times New Roman" pitchFamily="18" charset="0"/>
                </a:rPr>
                <a:t>4</a:t>
              </a:r>
              <a:endParaRPr lang="en-US" altLang="nl-NL" sz="2000">
                <a:latin typeface="Times New Roman" pitchFamily="18" charset="0"/>
              </a:endParaRPr>
            </a:p>
          </p:txBody>
        </p:sp>
        <p:sp>
          <p:nvSpPr>
            <p:cNvPr id="8" name="Text Box 8">
              <a:extLst>
                <a:ext uri="{FF2B5EF4-FFF2-40B4-BE49-F238E27FC236}">
                  <a16:creationId xmlns:a16="http://schemas.microsoft.com/office/drawing/2014/main" id="{167AD15A-0FC7-4C95-B496-DFBCF0F32E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76012" y="6079228"/>
              <a:ext cx="534713" cy="400110"/>
            </a:xfrm>
            <a:prstGeom prst="rect">
              <a:avLst/>
            </a:prstGeom>
            <a:solidFill>
              <a:srgbClr val="F7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nl-NL" sz="2000" i="1">
                  <a:latin typeface="Times New Roman" pitchFamily="18" charset="0"/>
                </a:rPr>
                <a:t>X</a:t>
              </a:r>
              <a:r>
                <a:rPr lang="en-US" altLang="nl-NL" sz="2000" baseline="-25000">
                  <a:latin typeface="Times New Roman" pitchFamily="18" charset="0"/>
                </a:rPr>
                <a:t>2</a:t>
              </a:r>
              <a:endParaRPr lang="en-US" altLang="nl-NL" sz="2000">
                <a:latin typeface="Times New Roman" pitchFamily="18" charset="0"/>
              </a:endParaRPr>
            </a:p>
          </p:txBody>
        </p:sp>
        <p:sp>
          <p:nvSpPr>
            <p:cNvPr id="9" name="Text Box 5">
              <a:extLst>
                <a:ext uri="{FF2B5EF4-FFF2-40B4-BE49-F238E27FC236}">
                  <a16:creationId xmlns:a16="http://schemas.microsoft.com/office/drawing/2014/main" id="{3462B733-B7ED-42CF-A07F-9582CA3B98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08253" y="4000040"/>
              <a:ext cx="534713" cy="400110"/>
            </a:xfrm>
            <a:prstGeom prst="rect">
              <a:avLst/>
            </a:prstGeom>
            <a:solidFill>
              <a:srgbClr val="F7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nl-NL" sz="2000" i="1">
                  <a:latin typeface="Times New Roman" pitchFamily="18" charset="0"/>
                </a:rPr>
                <a:t>X</a:t>
              </a:r>
              <a:r>
                <a:rPr lang="en-US" altLang="nl-NL" sz="2000" baseline="-25000">
                  <a:latin typeface="Times New Roman" pitchFamily="18" charset="0"/>
                </a:rPr>
                <a:t>5</a:t>
              </a:r>
              <a:endParaRPr lang="en-US" altLang="nl-NL" sz="2000">
                <a:latin typeface="Times New Roman" pitchFamily="18" charset="0"/>
              </a:endParaRPr>
            </a:p>
          </p:txBody>
        </p:sp>
        <p:sp>
          <p:nvSpPr>
            <p:cNvPr id="10" name="Text Box 12">
              <a:extLst>
                <a:ext uri="{FF2B5EF4-FFF2-40B4-BE49-F238E27FC236}">
                  <a16:creationId xmlns:a16="http://schemas.microsoft.com/office/drawing/2014/main" id="{6A5D85F6-49A2-4B9E-9352-71E298F828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88296" y="5882769"/>
              <a:ext cx="534713" cy="400110"/>
            </a:xfrm>
            <a:prstGeom prst="rect">
              <a:avLst/>
            </a:prstGeom>
            <a:solidFill>
              <a:srgbClr val="F7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nl-NL" sz="2000" i="1">
                  <a:latin typeface="Times New Roman" pitchFamily="18" charset="0"/>
                </a:rPr>
                <a:t>X</a:t>
              </a:r>
              <a:r>
                <a:rPr lang="en-US" altLang="nl-NL" sz="2000" baseline="-25000">
                  <a:latin typeface="Times New Roman" pitchFamily="18" charset="0"/>
                </a:rPr>
                <a:t>1</a:t>
              </a:r>
              <a:endParaRPr lang="en-US" altLang="nl-NL" sz="2000">
                <a:latin typeface="Times New Roman" pitchFamily="18" charset="0"/>
              </a:endParaRPr>
            </a:p>
          </p:txBody>
        </p:sp>
        <p:sp>
          <p:nvSpPr>
            <p:cNvPr id="11" name="Text Box 7">
              <a:extLst>
                <a:ext uri="{FF2B5EF4-FFF2-40B4-BE49-F238E27FC236}">
                  <a16:creationId xmlns:a16="http://schemas.microsoft.com/office/drawing/2014/main" id="{1F301588-50A9-45D9-A2FC-9396A88535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08586" y="5609910"/>
              <a:ext cx="534713" cy="400110"/>
            </a:xfrm>
            <a:prstGeom prst="rect">
              <a:avLst/>
            </a:prstGeom>
            <a:solidFill>
              <a:srgbClr val="F7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nl-NL" sz="2000" i="1">
                  <a:latin typeface="Times New Roman" pitchFamily="18" charset="0"/>
                </a:rPr>
                <a:t>X</a:t>
              </a:r>
              <a:r>
                <a:rPr lang="en-US" altLang="nl-NL" sz="2000" baseline="-25000">
                  <a:latin typeface="Times New Roman" pitchFamily="18" charset="0"/>
                </a:rPr>
                <a:t>3</a:t>
              </a:r>
              <a:endParaRPr lang="en-US" altLang="nl-NL" sz="2000">
                <a:latin typeface="Times New Roman" pitchFamily="18" charset="0"/>
              </a:endParaRPr>
            </a:p>
          </p:txBody>
        </p:sp>
        <p:sp>
          <p:nvSpPr>
            <p:cNvPr id="12" name="Line 21">
              <a:extLst>
                <a:ext uri="{FF2B5EF4-FFF2-40B4-BE49-F238E27FC236}">
                  <a16:creationId xmlns:a16="http://schemas.microsoft.com/office/drawing/2014/main" id="{FBC4C7D6-B249-4C8D-A6C5-37ABA7EAE4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05256" y="4313828"/>
              <a:ext cx="1751441" cy="11719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3" name="Line 22">
              <a:extLst>
                <a:ext uri="{FF2B5EF4-FFF2-40B4-BE49-F238E27FC236}">
                  <a16:creationId xmlns:a16="http://schemas.microsoft.com/office/drawing/2014/main" id="{0AA0E468-BFF2-4261-AE34-9BC957C634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05256" y="4566224"/>
              <a:ext cx="1917893" cy="9195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4" name="Line 23">
              <a:extLst>
                <a:ext uri="{FF2B5EF4-FFF2-40B4-BE49-F238E27FC236}">
                  <a16:creationId xmlns:a16="http://schemas.microsoft.com/office/drawing/2014/main" id="{31153F86-A13B-4BC5-B4C4-B136D5C2C0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7041" y="5487123"/>
              <a:ext cx="1885486" cy="3792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5" name="Line 24">
              <a:extLst>
                <a:ext uri="{FF2B5EF4-FFF2-40B4-BE49-F238E27FC236}">
                  <a16:creationId xmlns:a16="http://schemas.microsoft.com/office/drawing/2014/main" id="{FFA8FBBD-69FB-4CAA-B966-A83BDD4E01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7041" y="5498038"/>
              <a:ext cx="2074035" cy="5716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6" name="Line 25">
              <a:extLst>
                <a:ext uri="{FF2B5EF4-FFF2-40B4-BE49-F238E27FC236}">
                  <a16:creationId xmlns:a16="http://schemas.microsoft.com/office/drawing/2014/main" id="{13E67B38-23C7-4BC2-8858-3A4788F27C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7041" y="5487123"/>
              <a:ext cx="1791212" cy="7667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7" name="Text Box 26">
              <a:extLst>
                <a:ext uri="{FF2B5EF4-FFF2-40B4-BE49-F238E27FC236}">
                  <a16:creationId xmlns:a16="http://schemas.microsoft.com/office/drawing/2014/main" id="{3D95402C-124C-4681-813C-4253149953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76678" y="5300215"/>
              <a:ext cx="1051706" cy="231066"/>
            </a:xfrm>
            <a:prstGeom prst="rect">
              <a:avLst/>
            </a:prstGeom>
            <a:solidFill>
              <a:srgbClr val="F7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nl-NL" sz="1800" i="1" dirty="0">
                  <a:latin typeface="Times New Roman" pitchFamily="18" charset="0"/>
                </a:rPr>
                <a:t>Component 1</a:t>
              </a:r>
            </a:p>
          </p:txBody>
        </p:sp>
        <p:sp>
          <p:nvSpPr>
            <p:cNvPr id="18" name="Text Box 27">
              <a:extLst>
                <a:ext uri="{FF2B5EF4-FFF2-40B4-BE49-F238E27FC236}">
                  <a16:creationId xmlns:a16="http://schemas.microsoft.com/office/drawing/2014/main" id="{C62FD07B-DF04-4A20-8819-B815FBD96B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0878" y="3753103"/>
              <a:ext cx="1403803" cy="231066"/>
            </a:xfrm>
            <a:prstGeom prst="rect">
              <a:avLst/>
            </a:prstGeom>
            <a:solidFill>
              <a:srgbClr val="F7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nl-NL" sz="1800" i="1" dirty="0">
                  <a:latin typeface="Times New Roman" pitchFamily="18" charset="0"/>
                </a:rPr>
                <a:t>Component 2</a:t>
              </a:r>
            </a:p>
          </p:txBody>
        </p:sp>
        <p:sp>
          <p:nvSpPr>
            <p:cNvPr id="19" name="Line 28">
              <a:extLst>
                <a:ext uri="{FF2B5EF4-FFF2-40B4-BE49-F238E27FC236}">
                  <a16:creationId xmlns:a16="http://schemas.microsoft.com/office/drawing/2014/main" id="{8105347E-9B8E-41EB-B840-D9AE289CEC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5256" y="4124192"/>
              <a:ext cx="0" cy="22892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0" name="Line 29">
              <a:extLst>
                <a:ext uri="{FF2B5EF4-FFF2-40B4-BE49-F238E27FC236}">
                  <a16:creationId xmlns:a16="http://schemas.microsoft.com/office/drawing/2014/main" id="{43BB05F7-1B2D-4134-89C2-DC4938446F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5256" y="5485759"/>
              <a:ext cx="227142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</p:grpSp>
      <p:sp>
        <p:nvSpPr>
          <p:cNvPr id="22" name="Text Box 3">
            <a:extLst>
              <a:ext uri="{FF2B5EF4-FFF2-40B4-BE49-F238E27FC236}">
                <a16:creationId xmlns:a16="http://schemas.microsoft.com/office/drawing/2014/main" id="{03D43B34-1539-4F99-B53C-8A6B3AA452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7490" y="2568111"/>
            <a:ext cx="5046343" cy="2693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90500" indent="-190500">
              <a:spcBef>
                <a:spcPct val="20000"/>
              </a:spcBef>
              <a:buChar char="•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32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8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0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0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0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0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0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0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>
              <a:spcBef>
                <a:spcPct val="0"/>
              </a:spcBef>
              <a:spcAft>
                <a:spcPts val="900"/>
              </a:spcAft>
              <a:buNone/>
            </a:pPr>
            <a:r>
              <a:rPr lang="en-US" altLang="nl-NL" sz="2200" dirty="0">
                <a:latin typeface="Times New Roman" pitchFamily="18" charset="0"/>
              </a:rPr>
              <a:t>Item	</a:t>
            </a:r>
            <a:r>
              <a:rPr lang="en-US" altLang="nl-NL" sz="2200" i="1" dirty="0">
                <a:latin typeface="Times New Roman" pitchFamily="18" charset="0"/>
              </a:rPr>
              <a:t>C</a:t>
            </a:r>
            <a:r>
              <a:rPr lang="en-US" altLang="nl-NL" sz="2200" baseline="-25000" dirty="0">
                <a:latin typeface="Times New Roman" pitchFamily="18" charset="0"/>
              </a:rPr>
              <a:t>1</a:t>
            </a:r>
            <a:r>
              <a:rPr lang="en-US" altLang="nl-NL" sz="2200" i="1" baseline="-25000" dirty="0">
                <a:latin typeface="Times New Roman" pitchFamily="18" charset="0"/>
              </a:rPr>
              <a:t> </a:t>
            </a:r>
            <a:r>
              <a:rPr lang="en-US" altLang="nl-NL" sz="2200" i="1" dirty="0">
                <a:latin typeface="Times New Roman" pitchFamily="18" charset="0"/>
              </a:rPr>
              <a:t>	C</a:t>
            </a:r>
            <a:r>
              <a:rPr lang="en-US" altLang="nl-NL" sz="2200" baseline="-25000" dirty="0">
                <a:latin typeface="Times New Roman" pitchFamily="18" charset="0"/>
              </a:rPr>
              <a:t>2</a:t>
            </a:r>
            <a:r>
              <a:rPr lang="en-US" altLang="nl-NL" sz="2200" i="1" baseline="-25000" dirty="0">
                <a:latin typeface="Times New Roman" pitchFamily="18" charset="0"/>
              </a:rPr>
              <a:t> </a:t>
            </a:r>
            <a:r>
              <a:rPr lang="en-US" altLang="nl-NL" sz="2200" i="1" dirty="0">
                <a:latin typeface="Times New Roman" pitchFamily="18" charset="0"/>
              </a:rPr>
              <a:t>	</a:t>
            </a:r>
            <a:r>
              <a:rPr lang="en-US" altLang="nl-NL" sz="2200" dirty="0">
                <a:latin typeface="Times New Roman" pitchFamily="18" charset="0"/>
              </a:rPr>
              <a:t>	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nl-NL" sz="2200" dirty="0">
                <a:latin typeface="Times New Roman" pitchFamily="18" charset="0"/>
              </a:rPr>
              <a:t>   </a:t>
            </a:r>
            <a:r>
              <a:rPr lang="en-US" altLang="nl-NL" sz="2200" i="1" dirty="0">
                <a:solidFill>
                  <a:srgbClr val="0A0ACC"/>
                </a:solidFill>
                <a:latin typeface="Times New Roman" pitchFamily="18" charset="0"/>
              </a:rPr>
              <a:t>X</a:t>
            </a:r>
            <a:r>
              <a:rPr lang="en-US" altLang="nl-NL" sz="2200" baseline="-25000" dirty="0">
                <a:solidFill>
                  <a:srgbClr val="0A0ACC"/>
                </a:solidFill>
                <a:latin typeface="Times New Roman" pitchFamily="18" charset="0"/>
              </a:rPr>
              <a:t>1</a:t>
            </a:r>
            <a:r>
              <a:rPr lang="en-US" altLang="nl-NL" sz="2200" dirty="0">
                <a:latin typeface="Times New Roman" pitchFamily="18" charset="0"/>
              </a:rPr>
              <a:t>	.859	-.317	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nl-NL" sz="2200" dirty="0">
                <a:latin typeface="Times New Roman" pitchFamily="18" charset="0"/>
              </a:rPr>
              <a:t>   </a:t>
            </a:r>
            <a:r>
              <a:rPr lang="en-US" altLang="nl-NL" sz="2200" i="1" dirty="0">
                <a:solidFill>
                  <a:srgbClr val="0A0ACC"/>
                </a:solidFill>
                <a:latin typeface="Times New Roman" pitchFamily="18" charset="0"/>
              </a:rPr>
              <a:t>X</a:t>
            </a:r>
            <a:r>
              <a:rPr lang="en-US" altLang="nl-NL" sz="2200" baseline="-25000" dirty="0">
                <a:solidFill>
                  <a:srgbClr val="0A0ACC"/>
                </a:solidFill>
                <a:latin typeface="Times New Roman" pitchFamily="18" charset="0"/>
              </a:rPr>
              <a:t>2</a:t>
            </a:r>
            <a:r>
              <a:rPr lang="en-US" altLang="nl-NL" sz="2200" dirty="0">
                <a:latin typeface="Times New Roman" pitchFamily="18" charset="0"/>
              </a:rPr>
              <a:t>	.813	-.353	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nl-NL" sz="2200" dirty="0">
                <a:latin typeface="Times New Roman" pitchFamily="18" charset="0"/>
              </a:rPr>
              <a:t>   </a:t>
            </a:r>
            <a:r>
              <a:rPr lang="en-US" altLang="nl-NL" sz="2200" i="1" dirty="0">
                <a:solidFill>
                  <a:srgbClr val="0A0ACC"/>
                </a:solidFill>
                <a:latin typeface="Times New Roman" pitchFamily="18" charset="0"/>
              </a:rPr>
              <a:t>X</a:t>
            </a:r>
            <a:r>
              <a:rPr lang="en-US" altLang="nl-NL" sz="2200" baseline="-25000" dirty="0">
                <a:solidFill>
                  <a:srgbClr val="0A0ACC"/>
                </a:solidFill>
                <a:latin typeface="Times New Roman" pitchFamily="18" charset="0"/>
              </a:rPr>
              <a:t>3</a:t>
            </a:r>
            <a:r>
              <a:rPr lang="en-US" altLang="nl-NL" sz="2200" dirty="0">
                <a:latin typeface="Times New Roman" pitchFamily="18" charset="0"/>
              </a:rPr>
              <a:t>	.802	-.248	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nl-NL" sz="2200" dirty="0">
                <a:latin typeface="Times New Roman" pitchFamily="18" charset="0"/>
              </a:rPr>
              <a:t>   </a:t>
            </a:r>
            <a:r>
              <a:rPr lang="en-US" altLang="nl-NL" sz="2200" i="1" dirty="0">
                <a:solidFill>
                  <a:srgbClr val="FF0306"/>
                </a:solidFill>
                <a:latin typeface="Times New Roman" pitchFamily="18" charset="0"/>
              </a:rPr>
              <a:t>X</a:t>
            </a:r>
            <a:r>
              <a:rPr lang="en-US" altLang="nl-NL" sz="2200" baseline="-25000" dirty="0">
                <a:solidFill>
                  <a:srgbClr val="FF0306"/>
                </a:solidFill>
                <a:latin typeface="Times New Roman" pitchFamily="18" charset="0"/>
              </a:rPr>
              <a:t>4</a:t>
            </a:r>
            <a:r>
              <a:rPr lang="en-US" altLang="nl-NL" sz="2200" dirty="0">
                <a:latin typeface="Times New Roman" pitchFamily="18" charset="0"/>
              </a:rPr>
              <a:t>	.767	.450	</a:t>
            </a:r>
          </a:p>
          <a:p>
            <a:pPr>
              <a:spcBef>
                <a:spcPct val="0"/>
              </a:spcBef>
              <a:spcAft>
                <a:spcPts val="900"/>
              </a:spcAft>
              <a:buNone/>
            </a:pPr>
            <a:r>
              <a:rPr lang="en-US" altLang="nl-NL" sz="2200" dirty="0">
                <a:latin typeface="Times New Roman" pitchFamily="18" charset="0"/>
              </a:rPr>
              <a:t>   </a:t>
            </a:r>
            <a:r>
              <a:rPr lang="en-US" altLang="nl-NL" sz="2200" i="1" dirty="0">
                <a:solidFill>
                  <a:srgbClr val="FF0306"/>
                </a:solidFill>
                <a:latin typeface="Times New Roman" pitchFamily="18" charset="0"/>
              </a:rPr>
              <a:t>X</a:t>
            </a:r>
            <a:r>
              <a:rPr lang="en-US" altLang="nl-NL" sz="2200" baseline="-25000" dirty="0">
                <a:solidFill>
                  <a:srgbClr val="FF0306"/>
                </a:solidFill>
                <a:latin typeface="Times New Roman" pitchFamily="18" charset="0"/>
              </a:rPr>
              <a:t>5</a:t>
            </a:r>
            <a:r>
              <a:rPr lang="en-US" altLang="nl-NL" sz="2200" dirty="0">
                <a:latin typeface="Times New Roman" pitchFamily="18" charset="0"/>
              </a:rPr>
              <a:t>	.705	.586	</a:t>
            </a:r>
          </a:p>
          <a:p>
            <a:pPr>
              <a:spcBef>
                <a:spcPct val="0"/>
              </a:spcBef>
              <a:spcAft>
                <a:spcPts val="900"/>
              </a:spcAft>
              <a:buNone/>
            </a:pPr>
            <a:endParaRPr lang="en-US" altLang="nl-NL" sz="2200" dirty="0">
              <a:latin typeface="Times New Roman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7BC89A-A9B7-4BCA-ABE7-770130845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40</a:t>
            </a:fld>
            <a:endParaRPr lang="nl-NL"/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D7CC55CC-0475-1D76-6F00-30AAA17208AB}"/>
              </a:ext>
            </a:extLst>
          </p:cNvPr>
          <p:cNvSpPr/>
          <p:nvPr/>
        </p:nvSpPr>
        <p:spPr>
          <a:xfrm>
            <a:off x="8496779" y="4988524"/>
            <a:ext cx="2735705" cy="5452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/>
              <a:t>Geen ‘</a:t>
            </a:r>
            <a:r>
              <a:rPr lang="nl-NL" b="1" dirty="0" err="1"/>
              <a:t>simple</a:t>
            </a:r>
            <a:r>
              <a:rPr lang="nl-NL" b="1" dirty="0"/>
              <a:t> </a:t>
            </a:r>
            <a:r>
              <a:rPr lang="nl-NL" b="1" dirty="0" err="1"/>
              <a:t>structure</a:t>
            </a:r>
            <a:r>
              <a:rPr lang="nl-NL" b="1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882549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402BF-ECC9-4FE7-BD23-BF2AAE9D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Geroteerd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49D3A81-FC37-44B3-B16C-C8A2BA33EE38}"/>
              </a:ext>
            </a:extLst>
          </p:cNvPr>
          <p:cNvGrpSpPr/>
          <p:nvPr/>
        </p:nvGrpSpPr>
        <p:grpSpPr>
          <a:xfrm>
            <a:off x="6574971" y="1825625"/>
            <a:ext cx="4634814" cy="3118605"/>
            <a:chOff x="4283968" y="3678058"/>
            <a:chExt cx="4165699" cy="284728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3628541-D90D-4E5D-B40A-428E20AAB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3968" y="3678058"/>
              <a:ext cx="3744416" cy="2847286"/>
            </a:xfrm>
            <a:prstGeom prst="rect">
              <a:avLst/>
            </a:prstGeom>
            <a:solidFill>
              <a:srgbClr val="F7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nl-NL" sz="2600">
                <a:latin typeface="Times New Roman" pitchFamily="18" charset="0"/>
              </a:endParaRPr>
            </a:p>
          </p:txBody>
        </p:sp>
        <p:sp>
          <p:nvSpPr>
            <p:cNvPr id="7" name="Text Box 6">
              <a:extLst>
                <a:ext uri="{FF2B5EF4-FFF2-40B4-BE49-F238E27FC236}">
                  <a16:creationId xmlns:a16="http://schemas.microsoft.com/office/drawing/2014/main" id="{D9CD1F1A-E055-41C4-A70E-35F29E8E40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42300" y="4309736"/>
              <a:ext cx="534712" cy="400110"/>
            </a:xfrm>
            <a:prstGeom prst="rect">
              <a:avLst/>
            </a:prstGeom>
            <a:solidFill>
              <a:srgbClr val="F7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nl-NL" sz="2000" i="1">
                  <a:latin typeface="Times New Roman" pitchFamily="18" charset="0"/>
                </a:rPr>
                <a:t>X</a:t>
              </a:r>
              <a:r>
                <a:rPr lang="en-US" altLang="nl-NL" sz="2000" baseline="-25000">
                  <a:latin typeface="Times New Roman" pitchFamily="18" charset="0"/>
                </a:rPr>
                <a:t>4</a:t>
              </a:r>
              <a:endParaRPr lang="en-US" altLang="nl-NL" sz="2000">
                <a:latin typeface="Times New Roman" pitchFamily="18" charset="0"/>
              </a:endParaRPr>
            </a:p>
          </p:txBody>
        </p:sp>
        <p:sp>
          <p:nvSpPr>
            <p:cNvPr id="8" name="Text Box 8">
              <a:extLst>
                <a:ext uri="{FF2B5EF4-FFF2-40B4-BE49-F238E27FC236}">
                  <a16:creationId xmlns:a16="http://schemas.microsoft.com/office/drawing/2014/main" id="{35487D76-AC79-4AC0-8AF7-35A15F10BD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76012" y="6079228"/>
              <a:ext cx="534713" cy="400110"/>
            </a:xfrm>
            <a:prstGeom prst="rect">
              <a:avLst/>
            </a:prstGeom>
            <a:solidFill>
              <a:srgbClr val="F7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nl-NL" sz="2000" i="1">
                  <a:latin typeface="Times New Roman" pitchFamily="18" charset="0"/>
                </a:rPr>
                <a:t>X</a:t>
              </a:r>
              <a:r>
                <a:rPr lang="en-US" altLang="nl-NL" sz="2000" baseline="-25000">
                  <a:latin typeface="Times New Roman" pitchFamily="18" charset="0"/>
                </a:rPr>
                <a:t>2</a:t>
              </a:r>
              <a:endParaRPr lang="en-US" altLang="nl-NL" sz="2000">
                <a:latin typeface="Times New Roman" pitchFamily="18" charset="0"/>
              </a:endParaRPr>
            </a:p>
          </p:txBody>
        </p:sp>
        <p:sp>
          <p:nvSpPr>
            <p:cNvPr id="9" name="Text Box 5">
              <a:extLst>
                <a:ext uri="{FF2B5EF4-FFF2-40B4-BE49-F238E27FC236}">
                  <a16:creationId xmlns:a16="http://schemas.microsoft.com/office/drawing/2014/main" id="{C9751421-7A78-4015-945F-1FE9097C12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08253" y="4000040"/>
              <a:ext cx="534713" cy="400110"/>
            </a:xfrm>
            <a:prstGeom prst="rect">
              <a:avLst/>
            </a:prstGeom>
            <a:solidFill>
              <a:srgbClr val="F7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nl-NL" sz="2000" i="1">
                  <a:latin typeface="Times New Roman" pitchFamily="18" charset="0"/>
                </a:rPr>
                <a:t>X</a:t>
              </a:r>
              <a:r>
                <a:rPr lang="en-US" altLang="nl-NL" sz="2000" baseline="-25000">
                  <a:latin typeface="Times New Roman" pitchFamily="18" charset="0"/>
                </a:rPr>
                <a:t>5</a:t>
              </a:r>
              <a:endParaRPr lang="en-US" altLang="nl-NL" sz="2000">
                <a:latin typeface="Times New Roman" pitchFamily="18" charset="0"/>
              </a:endParaRPr>
            </a:p>
          </p:txBody>
        </p:sp>
        <p:sp>
          <p:nvSpPr>
            <p:cNvPr id="10" name="Text Box 12">
              <a:extLst>
                <a:ext uri="{FF2B5EF4-FFF2-40B4-BE49-F238E27FC236}">
                  <a16:creationId xmlns:a16="http://schemas.microsoft.com/office/drawing/2014/main" id="{837BB8D5-3B7E-44AF-B2D3-F3DF607526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88296" y="5882769"/>
              <a:ext cx="534713" cy="400110"/>
            </a:xfrm>
            <a:prstGeom prst="rect">
              <a:avLst/>
            </a:prstGeom>
            <a:solidFill>
              <a:srgbClr val="F7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nl-NL" sz="2000" i="1">
                  <a:latin typeface="Times New Roman" pitchFamily="18" charset="0"/>
                </a:rPr>
                <a:t>X</a:t>
              </a:r>
              <a:r>
                <a:rPr lang="en-US" altLang="nl-NL" sz="2000" baseline="-25000">
                  <a:latin typeface="Times New Roman" pitchFamily="18" charset="0"/>
                </a:rPr>
                <a:t>1</a:t>
              </a:r>
              <a:endParaRPr lang="en-US" altLang="nl-NL" sz="2000">
                <a:latin typeface="Times New Roman" pitchFamily="18" charset="0"/>
              </a:endParaRPr>
            </a:p>
          </p:txBody>
        </p:sp>
        <p:sp>
          <p:nvSpPr>
            <p:cNvPr id="11" name="Text Box 7">
              <a:extLst>
                <a:ext uri="{FF2B5EF4-FFF2-40B4-BE49-F238E27FC236}">
                  <a16:creationId xmlns:a16="http://schemas.microsoft.com/office/drawing/2014/main" id="{75888EA7-665E-410D-BCCE-79E6785ED5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08586" y="5609910"/>
              <a:ext cx="534713" cy="400110"/>
            </a:xfrm>
            <a:prstGeom prst="rect">
              <a:avLst/>
            </a:prstGeom>
            <a:solidFill>
              <a:srgbClr val="F7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nl-NL" sz="2000" i="1">
                  <a:latin typeface="Times New Roman" pitchFamily="18" charset="0"/>
                </a:rPr>
                <a:t>X</a:t>
              </a:r>
              <a:r>
                <a:rPr lang="en-US" altLang="nl-NL" sz="2000" baseline="-25000">
                  <a:latin typeface="Times New Roman" pitchFamily="18" charset="0"/>
                </a:rPr>
                <a:t>3</a:t>
              </a:r>
              <a:endParaRPr lang="en-US" altLang="nl-NL" sz="2000">
                <a:latin typeface="Times New Roman" pitchFamily="18" charset="0"/>
              </a:endParaRPr>
            </a:p>
          </p:txBody>
        </p:sp>
        <p:sp>
          <p:nvSpPr>
            <p:cNvPr id="12" name="Line 21">
              <a:extLst>
                <a:ext uri="{FF2B5EF4-FFF2-40B4-BE49-F238E27FC236}">
                  <a16:creationId xmlns:a16="http://schemas.microsoft.com/office/drawing/2014/main" id="{1E4490A3-E618-4A12-A365-A25EE16922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05256" y="4313828"/>
              <a:ext cx="1751441" cy="11719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3" name="Line 22">
              <a:extLst>
                <a:ext uri="{FF2B5EF4-FFF2-40B4-BE49-F238E27FC236}">
                  <a16:creationId xmlns:a16="http://schemas.microsoft.com/office/drawing/2014/main" id="{E6930449-69F9-4E66-835D-F67AA5083A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05256" y="4566224"/>
              <a:ext cx="1917893" cy="9195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4" name="Line 23">
              <a:extLst>
                <a:ext uri="{FF2B5EF4-FFF2-40B4-BE49-F238E27FC236}">
                  <a16:creationId xmlns:a16="http://schemas.microsoft.com/office/drawing/2014/main" id="{6E2A2A23-12CB-4B4A-9469-3526675737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7041" y="5487123"/>
              <a:ext cx="1885486" cy="3792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5" name="Line 24">
              <a:extLst>
                <a:ext uri="{FF2B5EF4-FFF2-40B4-BE49-F238E27FC236}">
                  <a16:creationId xmlns:a16="http://schemas.microsoft.com/office/drawing/2014/main" id="{32CDD4B0-6B3E-448E-9317-426AC09DD9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7041" y="5498038"/>
              <a:ext cx="2074035" cy="5716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6" name="Line 25">
              <a:extLst>
                <a:ext uri="{FF2B5EF4-FFF2-40B4-BE49-F238E27FC236}">
                  <a16:creationId xmlns:a16="http://schemas.microsoft.com/office/drawing/2014/main" id="{6996A098-0E49-49A4-A278-E0EE36DEB4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7041" y="5487123"/>
              <a:ext cx="1791212" cy="7667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7" name="Text Box 26">
              <a:extLst>
                <a:ext uri="{FF2B5EF4-FFF2-40B4-BE49-F238E27FC236}">
                  <a16:creationId xmlns:a16="http://schemas.microsoft.com/office/drawing/2014/main" id="{1A461866-10C5-4E96-A066-F8BD292614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76678" y="5300214"/>
              <a:ext cx="1472989" cy="337200"/>
            </a:xfrm>
            <a:prstGeom prst="rect">
              <a:avLst/>
            </a:prstGeom>
            <a:solidFill>
              <a:srgbClr val="F7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nl-NL" sz="1800" i="1" dirty="0">
                  <a:latin typeface="Times New Roman" pitchFamily="18" charset="0"/>
                </a:rPr>
                <a:t>Component 1</a:t>
              </a:r>
            </a:p>
          </p:txBody>
        </p:sp>
        <p:sp>
          <p:nvSpPr>
            <p:cNvPr id="18" name="Text Box 27">
              <a:extLst>
                <a:ext uri="{FF2B5EF4-FFF2-40B4-BE49-F238E27FC236}">
                  <a16:creationId xmlns:a16="http://schemas.microsoft.com/office/drawing/2014/main" id="{35F5E3A7-9C6A-4030-B194-B86735A9A0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0878" y="3753103"/>
              <a:ext cx="1403803" cy="231066"/>
            </a:xfrm>
            <a:prstGeom prst="rect">
              <a:avLst/>
            </a:prstGeom>
            <a:solidFill>
              <a:srgbClr val="F7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nl-NL" sz="1800" i="1" dirty="0">
                  <a:latin typeface="Times New Roman" pitchFamily="18" charset="0"/>
                </a:rPr>
                <a:t>Component 2</a:t>
              </a:r>
            </a:p>
          </p:txBody>
        </p:sp>
        <p:sp>
          <p:nvSpPr>
            <p:cNvPr id="19" name="Line 28">
              <a:extLst>
                <a:ext uri="{FF2B5EF4-FFF2-40B4-BE49-F238E27FC236}">
                  <a16:creationId xmlns:a16="http://schemas.microsoft.com/office/drawing/2014/main" id="{2D94E938-ECF1-40F3-8FEE-4AC7D51360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5256" y="4124192"/>
              <a:ext cx="0" cy="22892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0" name="Line 29">
              <a:extLst>
                <a:ext uri="{FF2B5EF4-FFF2-40B4-BE49-F238E27FC236}">
                  <a16:creationId xmlns:a16="http://schemas.microsoft.com/office/drawing/2014/main" id="{8A76B4EB-93AA-4B9C-9539-B1381DBFA0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5256" y="5485759"/>
              <a:ext cx="227142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2A47150D-F13E-47C7-BE9F-D04BA911F44B}"/>
              </a:ext>
            </a:extLst>
          </p:cNvPr>
          <p:cNvSpPr/>
          <p:nvPr/>
        </p:nvSpPr>
        <p:spPr>
          <a:xfrm rot="2534911">
            <a:off x="8615606" y="-186990"/>
            <a:ext cx="7414014" cy="74774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35FAD9C-ABBE-4D56-AC54-529BACB20065}"/>
              </a:ext>
            </a:extLst>
          </p:cNvPr>
          <p:cNvSpPr/>
          <p:nvPr/>
        </p:nvSpPr>
        <p:spPr>
          <a:xfrm>
            <a:off x="8233559" y="0"/>
            <a:ext cx="2390898" cy="1820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DD9E6FC-0815-4D08-8BD8-D45DF2095E42}"/>
              </a:ext>
            </a:extLst>
          </p:cNvPr>
          <p:cNvSpPr/>
          <p:nvPr/>
        </p:nvSpPr>
        <p:spPr>
          <a:xfrm>
            <a:off x="7959183" y="4966714"/>
            <a:ext cx="2665274" cy="27294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A1993DE-190C-47B4-9BB6-B185A055A23B}"/>
              </a:ext>
            </a:extLst>
          </p:cNvPr>
          <p:cNvGrpSpPr/>
          <p:nvPr/>
        </p:nvGrpSpPr>
        <p:grpSpPr>
          <a:xfrm>
            <a:off x="877871" y="1825625"/>
            <a:ext cx="4634814" cy="3118605"/>
            <a:chOff x="4283968" y="3678058"/>
            <a:chExt cx="4165699" cy="284728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8D00EC-598C-4DA3-9576-5EA68DFDD3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3968" y="3678058"/>
              <a:ext cx="3744416" cy="2847286"/>
            </a:xfrm>
            <a:prstGeom prst="rect">
              <a:avLst/>
            </a:prstGeom>
            <a:solidFill>
              <a:srgbClr val="F7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nl-NL" sz="2600">
                <a:latin typeface="Times New Roman" pitchFamily="18" charset="0"/>
              </a:endParaRPr>
            </a:p>
          </p:txBody>
        </p:sp>
        <p:sp>
          <p:nvSpPr>
            <p:cNvPr id="32" name="Text Box 6">
              <a:extLst>
                <a:ext uri="{FF2B5EF4-FFF2-40B4-BE49-F238E27FC236}">
                  <a16:creationId xmlns:a16="http://schemas.microsoft.com/office/drawing/2014/main" id="{3194AC05-DA3B-4BCB-B979-CA136EF9EB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42300" y="4309736"/>
              <a:ext cx="534712" cy="400110"/>
            </a:xfrm>
            <a:prstGeom prst="rect">
              <a:avLst/>
            </a:prstGeom>
            <a:solidFill>
              <a:srgbClr val="F7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nl-NL" sz="2000" i="1">
                  <a:latin typeface="Times New Roman" pitchFamily="18" charset="0"/>
                </a:rPr>
                <a:t>X</a:t>
              </a:r>
              <a:r>
                <a:rPr lang="en-US" altLang="nl-NL" sz="2000" baseline="-25000">
                  <a:latin typeface="Times New Roman" pitchFamily="18" charset="0"/>
                </a:rPr>
                <a:t>4</a:t>
              </a:r>
              <a:endParaRPr lang="en-US" altLang="nl-NL" sz="2000">
                <a:latin typeface="Times New Roman" pitchFamily="18" charset="0"/>
              </a:endParaRPr>
            </a:p>
          </p:txBody>
        </p:sp>
        <p:sp>
          <p:nvSpPr>
            <p:cNvPr id="33" name="Text Box 8">
              <a:extLst>
                <a:ext uri="{FF2B5EF4-FFF2-40B4-BE49-F238E27FC236}">
                  <a16:creationId xmlns:a16="http://schemas.microsoft.com/office/drawing/2014/main" id="{295CA075-BAC2-43D5-AF55-9431144852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76012" y="6079228"/>
              <a:ext cx="534713" cy="400110"/>
            </a:xfrm>
            <a:prstGeom prst="rect">
              <a:avLst/>
            </a:prstGeom>
            <a:solidFill>
              <a:srgbClr val="F7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nl-NL" sz="2000" i="1">
                  <a:latin typeface="Times New Roman" pitchFamily="18" charset="0"/>
                </a:rPr>
                <a:t>X</a:t>
              </a:r>
              <a:r>
                <a:rPr lang="en-US" altLang="nl-NL" sz="2000" baseline="-25000">
                  <a:latin typeface="Times New Roman" pitchFamily="18" charset="0"/>
                </a:rPr>
                <a:t>2</a:t>
              </a:r>
              <a:endParaRPr lang="en-US" altLang="nl-NL" sz="2000">
                <a:latin typeface="Times New Roman" pitchFamily="18" charset="0"/>
              </a:endParaRPr>
            </a:p>
          </p:txBody>
        </p:sp>
        <p:sp>
          <p:nvSpPr>
            <p:cNvPr id="34" name="Text Box 5">
              <a:extLst>
                <a:ext uri="{FF2B5EF4-FFF2-40B4-BE49-F238E27FC236}">
                  <a16:creationId xmlns:a16="http://schemas.microsoft.com/office/drawing/2014/main" id="{13704641-3DB5-42AE-B038-87BBAC2E95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08253" y="4000040"/>
              <a:ext cx="534713" cy="400110"/>
            </a:xfrm>
            <a:prstGeom prst="rect">
              <a:avLst/>
            </a:prstGeom>
            <a:solidFill>
              <a:srgbClr val="F7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nl-NL" sz="2000" i="1">
                  <a:latin typeface="Times New Roman" pitchFamily="18" charset="0"/>
                </a:rPr>
                <a:t>X</a:t>
              </a:r>
              <a:r>
                <a:rPr lang="en-US" altLang="nl-NL" sz="2000" baseline="-25000">
                  <a:latin typeface="Times New Roman" pitchFamily="18" charset="0"/>
                </a:rPr>
                <a:t>5</a:t>
              </a:r>
              <a:endParaRPr lang="en-US" altLang="nl-NL" sz="2000">
                <a:latin typeface="Times New Roman" pitchFamily="18" charset="0"/>
              </a:endParaRPr>
            </a:p>
          </p:txBody>
        </p:sp>
        <p:sp>
          <p:nvSpPr>
            <p:cNvPr id="35" name="Text Box 12">
              <a:extLst>
                <a:ext uri="{FF2B5EF4-FFF2-40B4-BE49-F238E27FC236}">
                  <a16:creationId xmlns:a16="http://schemas.microsoft.com/office/drawing/2014/main" id="{2DBBD7A2-DA63-4F95-A80D-6F26392A6C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88296" y="5882769"/>
              <a:ext cx="534713" cy="400110"/>
            </a:xfrm>
            <a:prstGeom prst="rect">
              <a:avLst/>
            </a:prstGeom>
            <a:solidFill>
              <a:srgbClr val="F7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nl-NL" sz="2000" i="1">
                  <a:latin typeface="Times New Roman" pitchFamily="18" charset="0"/>
                </a:rPr>
                <a:t>X</a:t>
              </a:r>
              <a:r>
                <a:rPr lang="en-US" altLang="nl-NL" sz="2000" baseline="-25000">
                  <a:latin typeface="Times New Roman" pitchFamily="18" charset="0"/>
                </a:rPr>
                <a:t>1</a:t>
              </a:r>
              <a:endParaRPr lang="en-US" altLang="nl-NL" sz="2000">
                <a:latin typeface="Times New Roman" pitchFamily="18" charset="0"/>
              </a:endParaRPr>
            </a:p>
          </p:txBody>
        </p:sp>
        <p:sp>
          <p:nvSpPr>
            <p:cNvPr id="36" name="Text Box 7">
              <a:extLst>
                <a:ext uri="{FF2B5EF4-FFF2-40B4-BE49-F238E27FC236}">
                  <a16:creationId xmlns:a16="http://schemas.microsoft.com/office/drawing/2014/main" id="{DE3963DE-5254-430D-BE63-8540AFB57E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08586" y="5609910"/>
              <a:ext cx="534713" cy="400110"/>
            </a:xfrm>
            <a:prstGeom prst="rect">
              <a:avLst/>
            </a:prstGeom>
            <a:solidFill>
              <a:srgbClr val="F7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nl-NL" sz="2000" i="1">
                  <a:latin typeface="Times New Roman" pitchFamily="18" charset="0"/>
                </a:rPr>
                <a:t>X</a:t>
              </a:r>
              <a:r>
                <a:rPr lang="en-US" altLang="nl-NL" sz="2000" baseline="-25000">
                  <a:latin typeface="Times New Roman" pitchFamily="18" charset="0"/>
                </a:rPr>
                <a:t>3</a:t>
              </a:r>
              <a:endParaRPr lang="en-US" altLang="nl-NL" sz="2000">
                <a:latin typeface="Times New Roman" pitchFamily="18" charset="0"/>
              </a:endParaRPr>
            </a:p>
          </p:txBody>
        </p:sp>
        <p:sp>
          <p:nvSpPr>
            <p:cNvPr id="37" name="Line 21">
              <a:extLst>
                <a:ext uri="{FF2B5EF4-FFF2-40B4-BE49-F238E27FC236}">
                  <a16:creationId xmlns:a16="http://schemas.microsoft.com/office/drawing/2014/main" id="{D93726B6-20C5-42B9-9300-54349DF691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05256" y="4313828"/>
              <a:ext cx="1751441" cy="11719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8" name="Line 22">
              <a:extLst>
                <a:ext uri="{FF2B5EF4-FFF2-40B4-BE49-F238E27FC236}">
                  <a16:creationId xmlns:a16="http://schemas.microsoft.com/office/drawing/2014/main" id="{F15ACBF9-59A1-461E-AF27-373B81F201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05256" y="4566224"/>
              <a:ext cx="1917893" cy="9195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9" name="Line 23">
              <a:extLst>
                <a:ext uri="{FF2B5EF4-FFF2-40B4-BE49-F238E27FC236}">
                  <a16:creationId xmlns:a16="http://schemas.microsoft.com/office/drawing/2014/main" id="{9C8F75BC-0A8A-4A67-8E9C-5BC108BA27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7041" y="5487123"/>
              <a:ext cx="1885486" cy="3792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0" name="Line 24">
              <a:extLst>
                <a:ext uri="{FF2B5EF4-FFF2-40B4-BE49-F238E27FC236}">
                  <a16:creationId xmlns:a16="http://schemas.microsoft.com/office/drawing/2014/main" id="{E6CA876F-D0F4-41B9-999E-95DFB9237F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7041" y="5498038"/>
              <a:ext cx="2074035" cy="5716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1" name="Line 25">
              <a:extLst>
                <a:ext uri="{FF2B5EF4-FFF2-40B4-BE49-F238E27FC236}">
                  <a16:creationId xmlns:a16="http://schemas.microsoft.com/office/drawing/2014/main" id="{571F0B44-0EB9-4873-B1A5-359932C0C8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7041" y="5487123"/>
              <a:ext cx="1791212" cy="7667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2" name="Text Box 26">
              <a:extLst>
                <a:ext uri="{FF2B5EF4-FFF2-40B4-BE49-F238E27FC236}">
                  <a16:creationId xmlns:a16="http://schemas.microsoft.com/office/drawing/2014/main" id="{808CE047-F70C-4618-8F83-1BC003B90E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76678" y="5300214"/>
              <a:ext cx="1472989" cy="337200"/>
            </a:xfrm>
            <a:prstGeom prst="rect">
              <a:avLst/>
            </a:prstGeom>
            <a:solidFill>
              <a:srgbClr val="F7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nl-NL" sz="1800" i="1" dirty="0">
                  <a:latin typeface="Times New Roman" pitchFamily="18" charset="0"/>
                </a:rPr>
                <a:t>Component 1</a:t>
              </a:r>
            </a:p>
          </p:txBody>
        </p:sp>
        <p:sp>
          <p:nvSpPr>
            <p:cNvPr id="43" name="Text Box 27">
              <a:extLst>
                <a:ext uri="{FF2B5EF4-FFF2-40B4-BE49-F238E27FC236}">
                  <a16:creationId xmlns:a16="http://schemas.microsoft.com/office/drawing/2014/main" id="{02F286F9-4AD4-4B7A-ADD3-4D85FEDCA7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0878" y="3753103"/>
              <a:ext cx="1403803" cy="231066"/>
            </a:xfrm>
            <a:prstGeom prst="rect">
              <a:avLst/>
            </a:prstGeom>
            <a:solidFill>
              <a:srgbClr val="F7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nl-NL" sz="1800" i="1" dirty="0">
                  <a:latin typeface="Times New Roman" pitchFamily="18" charset="0"/>
                </a:rPr>
                <a:t>Component 2</a:t>
              </a:r>
            </a:p>
          </p:txBody>
        </p:sp>
        <p:sp>
          <p:nvSpPr>
            <p:cNvPr id="44" name="Line 28">
              <a:extLst>
                <a:ext uri="{FF2B5EF4-FFF2-40B4-BE49-F238E27FC236}">
                  <a16:creationId xmlns:a16="http://schemas.microsoft.com/office/drawing/2014/main" id="{6D87AB9F-389A-429D-AFB4-0E7AFD4A1D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5256" y="4124192"/>
              <a:ext cx="0" cy="22892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5" name="Line 29">
              <a:extLst>
                <a:ext uri="{FF2B5EF4-FFF2-40B4-BE49-F238E27FC236}">
                  <a16:creationId xmlns:a16="http://schemas.microsoft.com/office/drawing/2014/main" id="{98D5B4A9-5233-4CEB-996A-628AE31F83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5256" y="5485759"/>
              <a:ext cx="227142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D41E1CF-3D10-4963-BDC9-987A0A3D41E9}"/>
              </a:ext>
            </a:extLst>
          </p:cNvPr>
          <p:cNvCxnSpPr>
            <a:stCxn id="45" idx="0"/>
          </p:cNvCxnSpPr>
          <p:nvPr/>
        </p:nvCxnSpPr>
        <p:spPr>
          <a:xfrm flipV="1">
            <a:off x="1346602" y="2164247"/>
            <a:ext cx="2941927" cy="16413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F3C4E75-D763-4251-AE99-7B962F26C4A5}"/>
              </a:ext>
            </a:extLst>
          </p:cNvPr>
          <p:cNvCxnSpPr>
            <a:cxnSpLocks/>
            <a:stCxn id="45" idx="0"/>
          </p:cNvCxnSpPr>
          <p:nvPr/>
        </p:nvCxnSpPr>
        <p:spPr>
          <a:xfrm>
            <a:off x="1346602" y="3805583"/>
            <a:ext cx="2750110" cy="90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2ECD5-0BDB-437C-8D59-5D31A9237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pPr marL="0" indent="0">
              <a:buNone/>
            </a:pPr>
            <a:r>
              <a:rPr lang="nl-NL" dirty="0" err="1"/>
              <a:t>Oblimin</a:t>
            </a:r>
            <a:r>
              <a:rPr lang="nl-NL" dirty="0"/>
              <a:t> (</a:t>
            </a:r>
            <a:r>
              <a:rPr lang="nl-NL" dirty="0" err="1"/>
              <a:t>oblique</a:t>
            </a:r>
            <a:r>
              <a:rPr lang="nl-NL" dirty="0"/>
              <a:t>)				   </a:t>
            </a:r>
            <a:r>
              <a:rPr lang="nl-NL" dirty="0" err="1"/>
              <a:t>Varimax</a:t>
            </a:r>
            <a:r>
              <a:rPr lang="nl-NL" dirty="0"/>
              <a:t> (orthogonaal)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13AEB-C344-4B0E-8424-BA9B8883E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41</a:t>
            </a:fld>
            <a:endParaRPr lang="nl-NL"/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B5345ECC-2F12-1AC8-B7DE-09974E4C656D}"/>
              </a:ext>
            </a:extLst>
          </p:cNvPr>
          <p:cNvSpPr/>
          <p:nvPr/>
        </p:nvSpPr>
        <p:spPr>
          <a:xfrm>
            <a:off x="8496779" y="4988524"/>
            <a:ext cx="2735705" cy="5452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/>
              <a:t>Geen ‘</a:t>
            </a:r>
            <a:r>
              <a:rPr lang="nl-NL" b="1" dirty="0" err="1"/>
              <a:t>simple</a:t>
            </a:r>
            <a:r>
              <a:rPr lang="nl-NL" b="1" dirty="0"/>
              <a:t> </a:t>
            </a:r>
            <a:r>
              <a:rPr lang="nl-NL" b="1" dirty="0" err="1"/>
              <a:t>structure</a:t>
            </a:r>
            <a:r>
              <a:rPr lang="nl-NL" b="1" dirty="0"/>
              <a:t>’</a:t>
            </a: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F82F49A1-24F9-FCBF-F2FA-3BF2D4497F2F}"/>
              </a:ext>
            </a:extLst>
          </p:cNvPr>
          <p:cNvSpPr/>
          <p:nvPr/>
        </p:nvSpPr>
        <p:spPr>
          <a:xfrm>
            <a:off x="3392084" y="4932132"/>
            <a:ext cx="2735705" cy="5452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/>
              <a:t>Wel ‘</a:t>
            </a:r>
            <a:r>
              <a:rPr lang="nl-NL" b="1" dirty="0" err="1"/>
              <a:t>simple</a:t>
            </a:r>
            <a:r>
              <a:rPr lang="nl-NL" b="1" dirty="0"/>
              <a:t> </a:t>
            </a:r>
            <a:r>
              <a:rPr lang="nl-NL" b="1" dirty="0" err="1"/>
              <a:t>structure</a:t>
            </a:r>
            <a:r>
              <a:rPr lang="nl-NL" b="1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76195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820F597-275B-E5F3-CC32-A6AD3F2CA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357"/>
            <a:ext cx="10515600" cy="645311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nl-NL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pca2 &lt;- </a:t>
            </a:r>
            <a:r>
              <a:rPr lang="nl-NL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principal</a:t>
            </a:r>
            <a:r>
              <a:rPr lang="nl-NL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(data, </a:t>
            </a:r>
            <a:r>
              <a:rPr lang="nl-NL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nfactors</a:t>
            </a:r>
            <a:r>
              <a:rPr lang="nl-NL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5, </a:t>
            </a:r>
            <a:r>
              <a:rPr lang="nl-NL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rotate</a:t>
            </a:r>
            <a:r>
              <a:rPr lang="nl-NL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nl-NL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oblimin</a:t>
            </a:r>
            <a:r>
              <a:rPr lang="nl-NL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r>
              <a:rPr lang="nl-NL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pca2</a:t>
            </a:r>
          </a:p>
          <a:p>
            <a:pPr marL="0" indent="0">
              <a:buNone/>
            </a:pP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Principal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Components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Analysis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Call: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principal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(r = data,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nfactors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5,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rotate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oblimin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Standardized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loadings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pattern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matrix)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upon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correlation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matrix      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     TC1   TC2   TC5   TC3   TC4   h2   u2 com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E1   0.73  0.04 -0.02  0.00  0.00 0.51 0.49 1.0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E2  -0.73 -0.09 -0.05  0.04  0.00 0.53 0.47 1.0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E3   0.65 -0.18  0.18  0.09 -0.06 0.60 0.40 1.4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E4  -0.75  0.06  0.03  0.00  0.03 0.56 0.44 1.0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E5   0.74  0.02  0.13  0.07  0.03 0.62 0.38 1.1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E6  -0.58  0.02 -0.09  0.00 -0.20 0.45 0.55 1.3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E7   0.76 -0.01  0.08  0.02 -0.01 0.61 0.39 1.0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E8  -0.65 -0.05  0.12  0.07  0.00 0.40 0.60 1.1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E9   0.69  0.05 -0.10 -0.02  0.09 0.46 0.54 1.1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E10 -0.69  0.11  0.02  0.00  0.02 0.50 0.50 1.1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B2D6317-26C8-2644-DEFE-D441B478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42</a:t>
            </a:fld>
            <a:endParaRPr lang="nl-NL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1BAE1B07-2EF6-7034-7777-99894AFFA6B0}"/>
              </a:ext>
            </a:extLst>
          </p:cNvPr>
          <p:cNvSpPr/>
          <p:nvPr/>
        </p:nvSpPr>
        <p:spPr>
          <a:xfrm>
            <a:off x="1530626" y="2276061"/>
            <a:ext cx="1103244" cy="408028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021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820F597-275B-E5F3-CC32-A6AD3F2CA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7077"/>
            <a:ext cx="10515600" cy="624439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N1  -0.06  0.73  0.10  0.05 -0.05 0.55 0.45 1.1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N2   0.07 -0.56 -0.01 -0.11  0.05 0.33 0.67 1.1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N3  -0.12  0.66  0.21  0.11  0.01 0.49 0.51 1.3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N4   0.15 -0.34 -0.08  0.08 -0.09 0.17 0.83 1.7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N5   0.02  0.59  0.01 -0.05 -0.12 0.38 0.62 1.1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N6   0.00  0.77  0.07 -0.01 -0.07 0.61 0.39 1.0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N7   0.07  0.74 -0.05 -0.08  0.02 0.57 0.43 1.1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N8   0.06  0.76 -0.06 -0.09  0.01 0.61 0.39 1.0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N9   0.04  0.76 -0.16  0.04  0.00 0.58 0.42 1.1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N10 -0.21  0.62  0.02 -0.11  0.09 0.51 0.49 1.4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A1   0.07  0.10 -0.51  0.03 -0.08 0.27 0.73 1.2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A2   0.30 -0.04  0.54 -0.05  0.06 0.46 0.54 1.6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A3   0.20  0.30 -0.47 -0.15  0.11 0.35 0.65 2.5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A4  -0.05  0.04  0.81  0.00 -0.01 0.65 0.35 1.0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A5  -0.06  0.04 -0.71  0.06  0.00 0.52 0.48 1.0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B2D6317-26C8-2644-DEFE-D441B478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43</a:t>
            </a:fld>
            <a:endParaRPr lang="nl-NL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D770BA8B-3EB5-0F24-505A-C79BC734A3EA}"/>
              </a:ext>
            </a:extLst>
          </p:cNvPr>
          <p:cNvSpPr/>
          <p:nvPr/>
        </p:nvSpPr>
        <p:spPr>
          <a:xfrm>
            <a:off x="2912165" y="437320"/>
            <a:ext cx="1103244" cy="408028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896C4FC5-E9C9-EBCF-CFBD-7BBD4155EB4D}"/>
              </a:ext>
            </a:extLst>
          </p:cNvPr>
          <p:cNvSpPr/>
          <p:nvPr/>
        </p:nvSpPr>
        <p:spPr>
          <a:xfrm>
            <a:off x="4093266" y="4497731"/>
            <a:ext cx="1103244" cy="201433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982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820F597-275B-E5F3-CC32-A6AD3F2CA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4703"/>
            <a:ext cx="10515600" cy="58567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A6  -0.06  0.14  0.67  0.01 -0.09 0.45 0.55 1.2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A7  -0.24  0.09 -0.64  0.05 -0.01 0.55 0.45 1.3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A8   0.05 -0.02  0.63  0.05  0.02 0.43 0.57 1.0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A9   0.04  0.11  0.73  0.03  0.04 0.56 0.44 1.1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A10  0.30 -0.08  0.37  0.12  0.06 0.35 0.65 2.3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C1   0.02 -0.03 -0.04  0.65  0.12 0.45 0.55 1.1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C2   0.06  0.05  0.09 -0.60  0.14 0.38 0.62 1.2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C3  -0.08  0.07  0.07  0.46  0.30 0.31 0.69 1.9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C4  -0.02  0.32  0.01 -0.56  0.03 0.50 0.50 1.6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C5   0.08  0.00  0.01  0.68 -0.10 0.48 0.52 1.1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B2D6317-26C8-2644-DEFE-D441B478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44</a:t>
            </a:fld>
            <a:endParaRPr lang="nl-NL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C8CDF01D-7610-4559-A6C6-FA794D3F436A}"/>
              </a:ext>
            </a:extLst>
          </p:cNvPr>
          <p:cNvSpPr/>
          <p:nvPr/>
        </p:nvSpPr>
        <p:spPr>
          <a:xfrm>
            <a:off x="4273826" y="864703"/>
            <a:ext cx="1200980" cy="256429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5B6341E0-1429-8AC3-F95B-D3322C79E7A7}"/>
              </a:ext>
            </a:extLst>
          </p:cNvPr>
          <p:cNvSpPr/>
          <p:nvPr/>
        </p:nvSpPr>
        <p:spPr>
          <a:xfrm>
            <a:off x="5567569" y="3352798"/>
            <a:ext cx="1200980" cy="256429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511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820F597-275B-E5F3-CC32-A6AD3F2CA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651"/>
            <a:ext cx="10515600" cy="617482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C6   0.02  0.11  0.05 -0.64  0.07 0.44 0.56 1.1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C7  -0.06  0.16  0.00  0.63  0.05 0.38 0.62 1.2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C8  -0.01  0.18 -0.13 -0.50 -0.03 0.36 0.64 1.4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C9   0.05  0.12  0.05  0.69 -0.04 0.48 0.52 1.1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C10  0.00  0.07  0.02  0.53  0.26 0.35 0.65 1.5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O1  -0.02 -0.03 -0.05  0.02  0.66 0.43 0.57 1.0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O2   0.07  0.24 -0.02  0.05 -0.61 0.43 0.57 1.3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O3  -0.01  0.11  0.07 -0.11  0.59 0.37 0.63 1.2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O4   0.11  0.15 -0.14  0.13 -0.54 0.34 0.66 1.5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O5   0.18 -0.01 -0.07  0.15  0.62 0.47 0.53 1.3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O6  -0.04  0.05 -0.08  0.07 -0.55 0.33 0.67 1.1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O7   0.03 -0.11 -0.04  0.19  0.54 0.36 0.64 1.3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O8  -0.03  0.09 -0.13 -0.06  0.63 0.40 0.60 1.2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O9  -0.21  0.17  0.23  0.04  0.41 0.26 0.74 2.7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O10  0.15  0.02  0.00  0.02  0.69 0.53 0.47 1.1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B2D6317-26C8-2644-DEFE-D441B478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45</a:t>
            </a:fld>
            <a:endParaRPr lang="nl-NL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5D08FC29-B652-BE1E-9D04-34D6E6FDB04F}"/>
              </a:ext>
            </a:extLst>
          </p:cNvPr>
          <p:cNvSpPr/>
          <p:nvPr/>
        </p:nvSpPr>
        <p:spPr>
          <a:xfrm>
            <a:off x="5249516" y="546651"/>
            <a:ext cx="1200980" cy="198782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EFC4B2D3-CD11-1A58-2019-4A3A7D93E518}"/>
              </a:ext>
            </a:extLst>
          </p:cNvPr>
          <p:cNvSpPr/>
          <p:nvPr/>
        </p:nvSpPr>
        <p:spPr>
          <a:xfrm>
            <a:off x="6450496" y="2451304"/>
            <a:ext cx="1275521" cy="41284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8810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820F597-275B-E5F3-CC32-A6AD3F2CA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357"/>
            <a:ext cx="10515600" cy="645311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Standardized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loadings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pattern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matrix)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upon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correlation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matrix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TC1  TC2  TC5  TC3  TC4</a:t>
            </a:r>
          </a:p>
          <a:p>
            <a:pPr marL="0" indent="0">
              <a:buNone/>
            </a:pP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SSloadings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5.57 5.11 4.31 3.90 3.84</a:t>
            </a:r>
          </a:p>
          <a:p>
            <a:pPr marL="0" indent="0">
              <a:buNone/>
            </a:pP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Proportion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Var        0.11 0.10 0.09 0.08 0.08</a:t>
            </a:r>
          </a:p>
          <a:p>
            <a:pPr marL="0" indent="0">
              <a:buNone/>
            </a:pP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Cumulative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Var        0.11 0.21 0.30 0.38 0.45</a:t>
            </a:r>
          </a:p>
          <a:p>
            <a:pPr marL="0" indent="0">
              <a:buNone/>
            </a:pP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Proportion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Explained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 0.25 0.22 0.19 0.17 0.17</a:t>
            </a:r>
          </a:p>
          <a:p>
            <a:pPr marL="0" indent="0">
              <a:buNone/>
            </a:pP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Cumulative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Proportion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0.25 0.47 0.66 0.83 1.00</a:t>
            </a:r>
          </a:p>
          <a:p>
            <a:pPr marL="0" indent="0">
              <a:buNone/>
            </a:pP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component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correlations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of       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     TC1   TC2   TC5   TC3   TC4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TC1  1.00 -0.21  0.22  0.07  0.14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TC2 -0.21  1.00 -0.04 -0.20 -0.06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TC5  0.22 -0.04  1.00  0.13  0.06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TC3  0.07 -0.20  0.13  1.00  0.04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TC4  0.14 -0.06  0.06  0.04  1.00</a:t>
            </a:r>
          </a:p>
          <a:p>
            <a:pPr marL="0" indent="0">
              <a:buNone/>
            </a:pP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B2D6317-26C8-2644-DEFE-D441B478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46</a:t>
            </a:fld>
            <a:endParaRPr lang="nl-NL"/>
          </a:p>
        </p:txBody>
      </p:sp>
      <p:sp>
        <p:nvSpPr>
          <p:cNvPr id="5" name="Oval 7">
            <a:extLst>
              <a:ext uri="{FF2B5EF4-FFF2-40B4-BE49-F238E27FC236}">
                <a16:creationId xmlns:a16="http://schemas.microsoft.com/office/drawing/2014/main" id="{02860DA1-D33B-E129-C97C-E43DBC2300E7}"/>
              </a:ext>
            </a:extLst>
          </p:cNvPr>
          <p:cNvSpPr/>
          <p:nvPr/>
        </p:nvSpPr>
        <p:spPr bwMode="auto">
          <a:xfrm>
            <a:off x="8486664" y="2343809"/>
            <a:ext cx="1008112" cy="432048"/>
          </a:xfrm>
          <a:prstGeom prst="ellipse">
            <a:avLst/>
          </a:prstGeom>
          <a:noFill/>
          <a:ln w="508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 sz="2400" dirty="0">
              <a:latin typeface="Calibri" pitchFamily="34" charset="0"/>
            </a:endParaRPr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7B9F2336-5D9E-8CBC-1316-312B9830CCB7}"/>
              </a:ext>
            </a:extLst>
          </p:cNvPr>
          <p:cNvSpPr txBox="1"/>
          <p:nvPr/>
        </p:nvSpPr>
        <p:spPr>
          <a:xfrm>
            <a:off x="6192078" y="3582154"/>
            <a:ext cx="5715000" cy="31393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2200" dirty="0"/>
              <a:t>Precies evenveel variantie verklaard voor en na rotatie.</a:t>
            </a:r>
          </a:p>
          <a:p>
            <a:endParaRPr lang="nl-NL" sz="2200" dirty="0"/>
          </a:p>
          <a:p>
            <a:r>
              <a:rPr lang="nl-NL" sz="2200" dirty="0"/>
              <a:t>Som van gekwadrateerde ladingen (</a:t>
            </a:r>
            <a:r>
              <a:rPr lang="nl-NL" sz="2200" dirty="0" err="1"/>
              <a:t>eigenvalues</a:t>
            </a:r>
            <a:r>
              <a:rPr lang="nl-NL" sz="2200" dirty="0"/>
              <a:t>) veranderd, maar de som van eigenwaarden is precies hetzelfde gebleven. </a:t>
            </a:r>
          </a:p>
          <a:p>
            <a:endParaRPr lang="nl-NL" sz="2200" dirty="0"/>
          </a:p>
          <a:p>
            <a:r>
              <a:rPr lang="nl-NL" sz="2200" dirty="0"/>
              <a:t>Merk op dat h</a:t>
            </a:r>
            <a:r>
              <a:rPr lang="nl-NL" sz="2200" baseline="30000" dirty="0"/>
              <a:t>2</a:t>
            </a:r>
            <a:r>
              <a:rPr lang="nl-NL" sz="2200" dirty="0"/>
              <a:t> en u</a:t>
            </a:r>
            <a:r>
              <a:rPr lang="nl-NL" sz="2200" baseline="30000" dirty="0"/>
              <a:t>2 </a:t>
            </a:r>
            <a:r>
              <a:rPr lang="nl-NL" sz="2200" dirty="0"/>
              <a:t> (=1- h</a:t>
            </a:r>
            <a:r>
              <a:rPr lang="nl-NL" sz="2200" baseline="30000" dirty="0"/>
              <a:t>2</a:t>
            </a:r>
            <a:r>
              <a:rPr lang="nl-NL" sz="2200" dirty="0"/>
              <a:t>) van de items ook precies hetzelfde zijn gebleven.</a:t>
            </a:r>
          </a:p>
        </p:txBody>
      </p:sp>
    </p:spTree>
    <p:extLst>
      <p:ext uri="{BB962C8B-B14F-4D97-AF65-F5344CB8AC3E}">
        <p14:creationId xmlns:p14="http://schemas.microsoft.com/office/powerpoint/2010/main" val="761053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9B232-902E-44E9-84BD-DBD9ABEB5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352800" cy="1968500"/>
          </a:xfrm>
        </p:spPr>
        <p:txBody>
          <a:bodyPr>
            <a:normAutofit/>
          </a:bodyPr>
          <a:lstStyle/>
          <a:p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Modeleren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genetische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variabiliteit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A0EA18-F63F-4ACC-A7C7-FE569E355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5" b="39653"/>
          <a:stretch/>
        </p:blipFill>
        <p:spPr>
          <a:xfrm>
            <a:off x="4191000" y="320675"/>
            <a:ext cx="7428005" cy="621665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586483-5068-4F36-A8E4-81456ED9D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3700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EF8F18-6DF8-4B19-BE7F-5EC2E58096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00294"/>
            <a:ext cx="5606345" cy="3153569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2670DFB-542A-4396-84E2-EBA20B782DE3}"/>
              </a:ext>
            </a:extLst>
          </p:cNvPr>
          <p:cNvSpPr txBox="1">
            <a:spLocks/>
          </p:cNvSpPr>
          <p:nvPr/>
        </p:nvSpPr>
        <p:spPr>
          <a:xfrm>
            <a:off x="838199" y="320675"/>
            <a:ext cx="4709507" cy="1968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Gezichtsherkenning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E29F29-7F76-44A3-84ED-E1BF38259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632" y="619125"/>
            <a:ext cx="4709508" cy="561975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E1CCC2-E7EC-4B36-8721-E6B83B15E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0636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18242-7C59-4D29-9AB2-CD5896D0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PCA in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Psychologische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Assessment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EE08C-6ED5-437C-A343-CF1984B31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PCA en Factor Analyse (FA) zijn op zich geen onderdeel van klassieke test theorie, maar:</a:t>
            </a:r>
          </a:p>
          <a:p>
            <a:r>
              <a:rPr lang="nl-NL" dirty="0"/>
              <a:t>Worden gebruikt om betrouwbare, valide schalen te creëren. </a:t>
            </a:r>
          </a:p>
          <a:p>
            <a:r>
              <a:rPr lang="nl-NL" dirty="0"/>
              <a:t>Bepalend voor de ontwikkeling van psychologische testen en theorieën:</a:t>
            </a:r>
          </a:p>
          <a:p>
            <a:pPr lvl="1"/>
            <a:r>
              <a:rPr lang="nl-NL" dirty="0"/>
              <a:t>Intelligentie</a:t>
            </a:r>
          </a:p>
          <a:p>
            <a:pPr lvl="1"/>
            <a:r>
              <a:rPr lang="nl-NL" dirty="0"/>
              <a:t>Persoonlijkheid</a:t>
            </a:r>
          </a:p>
          <a:p>
            <a:pPr lvl="1"/>
            <a:r>
              <a:rPr lang="nl-NL" dirty="0"/>
              <a:t>...</a:t>
            </a:r>
          </a:p>
          <a:p>
            <a:pPr lvl="1"/>
            <a:endParaRPr lang="nl-NL" dirty="0"/>
          </a:p>
          <a:p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86740-FFCE-4714-BF9A-509998E6B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558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8EE85-1D49-4A17-9B42-84113B2E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Cognitieve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vaardigheden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(Carroll, 1993)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EC51352-4602-42D8-94B5-799C32EB45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9"/>
          <a:stretch/>
        </p:blipFill>
        <p:spPr>
          <a:xfrm>
            <a:off x="1809107" y="1815351"/>
            <a:ext cx="9544693" cy="475219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42915D-C2CA-4C6A-9836-A80FA90A13FD}"/>
              </a:ext>
            </a:extLst>
          </p:cNvPr>
          <p:cNvSpPr txBox="1"/>
          <p:nvPr/>
        </p:nvSpPr>
        <p:spPr>
          <a:xfrm>
            <a:off x="293241" y="5352836"/>
            <a:ext cx="1699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Geobserveerde</a:t>
            </a:r>
            <a:r>
              <a:rPr lang="en-US" dirty="0"/>
              <a:t> item- of </a:t>
            </a:r>
            <a:r>
              <a:rPr lang="en-US" dirty="0" err="1"/>
              <a:t>subschaalscores</a:t>
            </a:r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045105-5A1D-461B-990C-93CA53E98E81}"/>
              </a:ext>
            </a:extLst>
          </p:cNvPr>
          <p:cNvSpPr txBox="1"/>
          <p:nvPr/>
        </p:nvSpPr>
        <p:spPr>
          <a:xfrm>
            <a:off x="293242" y="2674821"/>
            <a:ext cx="3354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Constructen</a:t>
            </a:r>
            <a:endParaRPr lang="nl-N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93080F-0AA7-404F-8FF7-FB65DA781837}"/>
              </a:ext>
            </a:extLst>
          </p:cNvPr>
          <p:cNvSpPr/>
          <p:nvPr/>
        </p:nvSpPr>
        <p:spPr>
          <a:xfrm>
            <a:off x="1727767" y="4672891"/>
            <a:ext cx="1406705" cy="135988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616416-3F6B-4BEA-B5BF-FCDC35DEC17F}"/>
              </a:ext>
            </a:extLst>
          </p:cNvPr>
          <p:cNvSpPr/>
          <p:nvPr/>
        </p:nvSpPr>
        <p:spPr>
          <a:xfrm>
            <a:off x="8544676" y="1565047"/>
            <a:ext cx="3489789" cy="111247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 het model </a:t>
            </a:r>
            <a:r>
              <a:rPr lang="en-US" dirty="0" err="1">
                <a:solidFill>
                  <a:schemeClr val="tx1"/>
                </a:solidFill>
              </a:rPr>
              <a:t>veroorzaken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latente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constructen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geobserveerde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responsen</a:t>
            </a:r>
            <a:r>
              <a:rPr lang="en-US" dirty="0">
                <a:solidFill>
                  <a:schemeClr val="tx1"/>
                </a:solidFill>
              </a:rPr>
              <a:t> (FA)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15FBFA-1D2E-4CC0-9EF7-7FA6CFE7CD77}"/>
              </a:ext>
            </a:extLst>
          </p:cNvPr>
          <p:cNvCxnSpPr>
            <a:cxnSpLocks/>
          </p:cNvCxnSpPr>
          <p:nvPr/>
        </p:nvCxnSpPr>
        <p:spPr>
          <a:xfrm flipV="1">
            <a:off x="6185043" y="2677518"/>
            <a:ext cx="2856215" cy="1167554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02CB376-153E-4BCD-99A3-7B69939B2C32}"/>
              </a:ext>
            </a:extLst>
          </p:cNvPr>
          <p:cNvSpPr/>
          <p:nvPr/>
        </p:nvSpPr>
        <p:spPr>
          <a:xfrm>
            <a:off x="3452113" y="3541801"/>
            <a:ext cx="2732930" cy="53610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DD48CF-EDEE-45AA-B46E-0863DE1C6CE3}"/>
              </a:ext>
            </a:extLst>
          </p:cNvPr>
          <p:cNvCxnSpPr>
            <a:cxnSpLocks/>
          </p:cNvCxnSpPr>
          <p:nvPr/>
        </p:nvCxnSpPr>
        <p:spPr>
          <a:xfrm flipV="1">
            <a:off x="3134472" y="2677519"/>
            <a:ext cx="7314775" cy="3004089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9295A8-2903-419D-A4CA-4C3D39CC1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508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  <p:bldP spid="12" grpId="0" animBg="1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0E2A7-8AA6-4FC0-A3E7-23F6A78EC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Persoonlijkheid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FA64F6-70F2-4193-A86B-A208DE524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1" r="35547" b="26259"/>
          <a:stretch/>
        </p:blipFill>
        <p:spPr>
          <a:xfrm>
            <a:off x="4856175" y="2342507"/>
            <a:ext cx="5383815" cy="357968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0EAE02-7568-444C-AA2A-AC7D9190A1CE}"/>
              </a:ext>
            </a:extLst>
          </p:cNvPr>
          <p:cNvSpPr txBox="1"/>
          <p:nvPr/>
        </p:nvSpPr>
        <p:spPr>
          <a:xfrm>
            <a:off x="2522734" y="4839129"/>
            <a:ext cx="1936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Geobserveerde</a:t>
            </a:r>
            <a:r>
              <a:rPr lang="en-US" dirty="0"/>
              <a:t> item- of </a:t>
            </a:r>
            <a:r>
              <a:rPr lang="en-US" dirty="0" err="1"/>
              <a:t>subschaalscores</a:t>
            </a:r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EBA4E1-1D0A-4E61-8B99-6B5179AF990D}"/>
              </a:ext>
            </a:extLst>
          </p:cNvPr>
          <p:cNvSpPr txBox="1"/>
          <p:nvPr/>
        </p:nvSpPr>
        <p:spPr>
          <a:xfrm>
            <a:off x="2522734" y="3080242"/>
            <a:ext cx="3354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Constructen</a:t>
            </a:r>
            <a:endParaRPr lang="nl-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29E5DE-7FF2-4898-9790-F750F2E56755}"/>
              </a:ext>
            </a:extLst>
          </p:cNvPr>
          <p:cNvSpPr/>
          <p:nvPr/>
        </p:nvSpPr>
        <p:spPr>
          <a:xfrm>
            <a:off x="8188503" y="3852809"/>
            <a:ext cx="1859623" cy="65754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116596-A2A9-4659-A3D2-8F9974924B2A}"/>
              </a:ext>
            </a:extLst>
          </p:cNvPr>
          <p:cNvSpPr/>
          <p:nvPr/>
        </p:nvSpPr>
        <p:spPr>
          <a:xfrm>
            <a:off x="8188503" y="1117610"/>
            <a:ext cx="4003497" cy="89898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 het model </a:t>
            </a:r>
            <a:r>
              <a:rPr lang="en-US" dirty="0" err="1">
                <a:solidFill>
                  <a:schemeClr val="tx1"/>
                </a:solidFill>
              </a:rPr>
              <a:t>veroorzaken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geobserveerde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responsen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constructen</a:t>
            </a:r>
            <a:r>
              <a:rPr lang="en-US" dirty="0">
                <a:solidFill>
                  <a:schemeClr val="tx1"/>
                </a:solidFill>
              </a:rPr>
              <a:t> (PCA)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3C0A1D-38C3-4AA7-AAE6-7747B51098A6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9811820" y="2016597"/>
            <a:ext cx="378432" cy="1836212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DB8C94-C128-4B6A-A2AB-D9A6B63F4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550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4135</Words>
  <Application>Microsoft Office PowerPoint</Application>
  <PresentationFormat>Breedbeeld</PresentationFormat>
  <Paragraphs>491</Paragraphs>
  <Slides>46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46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Courier New</vt:lpstr>
      <vt:lpstr>Times New Roman</vt:lpstr>
      <vt:lpstr>Office Theme</vt:lpstr>
      <vt:lpstr>PowerPoint-presentatie</vt:lpstr>
      <vt:lpstr>Principale Componenten Analyse</vt:lpstr>
      <vt:lpstr>Principale Componenten Analyse</vt:lpstr>
      <vt:lpstr>Principale Componenten Analyse</vt:lpstr>
      <vt:lpstr>Modeleren genetische variabiliteit</vt:lpstr>
      <vt:lpstr>PowerPoint-presentatie</vt:lpstr>
      <vt:lpstr>PCA in Psychologische Assessment</vt:lpstr>
      <vt:lpstr>Cognitieve vaardigheden (Carroll, 1993)</vt:lpstr>
      <vt:lpstr>Persoonlijkheid</vt:lpstr>
      <vt:lpstr>Factor analyse (FA) versus PCA</vt:lpstr>
      <vt:lpstr>Principale componenten: Algebraïsch</vt:lpstr>
      <vt:lpstr>Principale componenten: Geometrisch</vt:lpstr>
      <vt:lpstr>Dimensiereductie</vt:lpstr>
      <vt:lpstr>Reducing 2 to 1 dimensions</vt:lpstr>
      <vt:lpstr>Van 3 dimensies naar 2</vt:lpstr>
      <vt:lpstr>Van 3 naar 2 dimensies</vt:lpstr>
      <vt:lpstr>Van 4 dimensies naar 2</vt:lpstr>
      <vt:lpstr>Ladingen, communaliteiten &amp; eigenwaardes</vt:lpstr>
      <vt:lpstr>Ladingen, communaliteiten &amp; eigenwaardes</vt:lpstr>
      <vt:lpstr>Ladingen, communaliteiten &amp; eigenwaardes</vt:lpstr>
      <vt:lpstr>Ladingen, communaliteiten &amp; eigenwaardes</vt:lpstr>
      <vt:lpstr>Ladingen, communaliteiten &amp; eigenwaardes</vt:lpstr>
      <vt:lpstr>Ladingen, communaliteiten &amp; eigenwaardes</vt:lpstr>
      <vt:lpstr>Big-Five International Personality Item Pool</vt:lpstr>
      <vt:lpstr>Data matrix (meeste items weggelaten voor leesbaarheid)</vt:lpstr>
      <vt:lpstr>Correlatie matrix (meeste items weggelaten voor leesbaarheid)</vt:lpstr>
      <vt:lpstr>Kaiser–Meyer–Olkin criterium</vt:lpstr>
      <vt:lpstr>Checks voorafgaand aan PCA</vt:lpstr>
      <vt:lpstr>PowerPoint-presentatie</vt:lpstr>
      <vt:lpstr>PowerPoint-presentatie</vt:lpstr>
      <vt:lpstr>Hoeveel componenten behouden?</vt:lpstr>
      <vt:lpstr>Hoeveel componenten behouden?</vt:lpstr>
      <vt:lpstr>Hoeveel componenten behouden?</vt:lpstr>
      <vt:lpstr>PowerPoint-presentatie</vt:lpstr>
      <vt:lpstr>PowerPoint-presentatie</vt:lpstr>
      <vt:lpstr>PowerPoint-presentatie</vt:lpstr>
      <vt:lpstr>PowerPoint-presentatie</vt:lpstr>
      <vt:lpstr>PowerPoint-presentatie</vt:lpstr>
      <vt:lpstr>Rotatie</vt:lpstr>
      <vt:lpstr>Ongeroteerd</vt:lpstr>
      <vt:lpstr>Geroteerd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Principal Component Analysis (PCA)</dc:title>
  <dc:creator>Fokkema, M. (Marjolein)</dc:creator>
  <cp:lastModifiedBy>Fokkema, M. (Marjolein)</cp:lastModifiedBy>
  <cp:revision>137</cp:revision>
  <cp:lastPrinted>2024-09-24T12:59:53Z</cp:lastPrinted>
  <dcterms:created xsi:type="dcterms:W3CDTF">2023-09-22T17:00:25Z</dcterms:created>
  <dcterms:modified xsi:type="dcterms:W3CDTF">2024-09-24T13:00:00Z</dcterms:modified>
</cp:coreProperties>
</file>